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5" r:id="rId3"/>
    <p:sldId id="263" r:id="rId4"/>
    <p:sldId id="256" r:id="rId5"/>
    <p:sldId id="257" r:id="rId6"/>
    <p:sldId id="283" r:id="rId7"/>
    <p:sldId id="285" r:id="rId8"/>
    <p:sldId id="284" r:id="rId9"/>
    <p:sldId id="264" r:id="rId10"/>
    <p:sldId id="286" r:id="rId11"/>
    <p:sldId id="287" r:id="rId12"/>
    <p:sldId id="288" r:id="rId13"/>
    <p:sldId id="289" r:id="rId14"/>
    <p:sldId id="258" r:id="rId15"/>
    <p:sldId id="259" r:id="rId16"/>
    <p:sldId id="272" r:id="rId17"/>
    <p:sldId id="260" r:id="rId18"/>
    <p:sldId id="261" r:id="rId19"/>
    <p:sldId id="262" r:id="rId20"/>
    <p:sldId id="266" r:id="rId21"/>
    <p:sldId id="268" r:id="rId22"/>
    <p:sldId id="269" r:id="rId23"/>
    <p:sldId id="270" r:id="rId24"/>
    <p:sldId id="271" r:id="rId25"/>
    <p:sldId id="273" r:id="rId26"/>
    <p:sldId id="274" r:id="rId27"/>
    <p:sldId id="275" r:id="rId28"/>
    <p:sldId id="276" r:id="rId29"/>
    <p:sldId id="277" r:id="rId30"/>
    <p:sldId id="278" r:id="rId31"/>
    <p:sldId id="279" r:id="rId32"/>
    <p:sldId id="280" r:id="rId33"/>
    <p:sldId id="281" r:id="rId34"/>
    <p:sldId id="2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85C"/>
    <a:srgbClr val="E8E8E8"/>
    <a:srgbClr val="4B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4" d="100"/>
          <a:sy n="64" d="100"/>
        </p:scale>
        <p:origin x="252"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4D17D74-6ADC-4DB3-8310-3A8746A47ABE}"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3573441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4D17D74-6ADC-4DB3-8310-3A8746A47ABE}"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121976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4D17D74-6ADC-4DB3-8310-3A8746A47ABE}"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137288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4D17D74-6ADC-4DB3-8310-3A8746A47ABE}"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1686382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D17D74-6ADC-4DB3-8310-3A8746A47ABE}"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2459993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4D17D74-6ADC-4DB3-8310-3A8746A47ABE}" type="datetimeFigureOut">
              <a:rPr lang="en-IN" smtClean="0"/>
              <a:t>23-01-2024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171519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4D17D74-6ADC-4DB3-8310-3A8746A47ABE}" type="datetimeFigureOut">
              <a:rPr lang="en-IN" smtClean="0"/>
              <a:t>23-01-2024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642400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4D17D74-6ADC-4DB3-8310-3A8746A47ABE}" type="datetimeFigureOut">
              <a:rPr lang="en-IN" smtClean="0"/>
              <a:t>23-01-2024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294079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D17D74-6ADC-4DB3-8310-3A8746A47ABE}" type="datetimeFigureOut">
              <a:rPr lang="en-IN" smtClean="0"/>
              <a:t>23-01-2024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1516392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D17D74-6ADC-4DB3-8310-3A8746A47ABE}" type="datetimeFigureOut">
              <a:rPr lang="en-IN" smtClean="0"/>
              <a:t>23-01-2024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264800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D17D74-6ADC-4DB3-8310-3A8746A47ABE}" type="datetimeFigureOut">
              <a:rPr lang="en-IN" smtClean="0"/>
              <a:t>23-01-2024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19D147-3482-4E8B-9287-8B8D9D935539}" type="slidenum">
              <a:rPr lang="en-IN" smtClean="0"/>
              <a:t>‹#›</a:t>
            </a:fld>
            <a:endParaRPr lang="en-IN"/>
          </a:p>
        </p:txBody>
      </p:sp>
    </p:spTree>
    <p:extLst>
      <p:ext uri="{BB962C8B-B14F-4D97-AF65-F5344CB8AC3E}">
        <p14:creationId xmlns:p14="http://schemas.microsoft.com/office/powerpoint/2010/main" val="288418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D17D74-6ADC-4DB3-8310-3A8746A47ABE}" type="datetimeFigureOut">
              <a:rPr lang="en-IN" smtClean="0"/>
              <a:t>23-01-2024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9D147-3482-4E8B-9287-8B8D9D935539}" type="slidenum">
              <a:rPr lang="en-IN" smtClean="0"/>
              <a:t>‹#›</a:t>
            </a:fld>
            <a:endParaRPr lang="en-IN"/>
          </a:p>
        </p:txBody>
      </p:sp>
    </p:spTree>
    <p:extLst>
      <p:ext uri="{BB962C8B-B14F-4D97-AF65-F5344CB8AC3E}">
        <p14:creationId xmlns:p14="http://schemas.microsoft.com/office/powerpoint/2010/main" val="4216796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95031" cy="6858000"/>
          </a:xfrm>
          <a:prstGeom prst="rect">
            <a:avLst/>
          </a:prstGeom>
        </p:spPr>
      </p:pic>
      <p:sp>
        <p:nvSpPr>
          <p:cNvPr id="5" name="TextBox 4"/>
          <p:cNvSpPr txBox="1"/>
          <p:nvPr/>
        </p:nvSpPr>
        <p:spPr>
          <a:xfrm>
            <a:off x="5196440" y="2968376"/>
            <a:ext cx="6438879" cy="830997"/>
          </a:xfrm>
          <a:prstGeom prst="rect">
            <a:avLst/>
          </a:prstGeom>
          <a:noFill/>
        </p:spPr>
        <p:txBody>
          <a:bodyPr wrap="none" rtlCol="0">
            <a:spAutoFit/>
          </a:bodyPr>
          <a:lstStyle/>
          <a:p>
            <a:r>
              <a:rPr lang="en-US" sz="4800" spc="300" dirty="0" smtClean="0">
                <a:solidFill>
                  <a:srgbClr val="46AFCD"/>
                </a:solidFill>
                <a:latin typeface="Arial Black" panose="020B0A04020102020204" pitchFamily="34" charset="0"/>
              </a:rPr>
              <a:t>CYBER ATTACKS</a:t>
            </a:r>
            <a:endParaRPr lang="en-IN" sz="4800" spc="300" dirty="0">
              <a:solidFill>
                <a:srgbClr val="46AFCD"/>
              </a:solidFill>
              <a:latin typeface="Arial Black" panose="020B0A04020102020204" pitchFamily="34" charset="0"/>
            </a:endParaRPr>
          </a:p>
        </p:txBody>
      </p:sp>
      <p:sp>
        <p:nvSpPr>
          <p:cNvPr id="6" name="TextBox 5"/>
          <p:cNvSpPr txBox="1"/>
          <p:nvPr/>
        </p:nvSpPr>
        <p:spPr>
          <a:xfrm>
            <a:off x="5550794" y="5414430"/>
            <a:ext cx="6744237" cy="800219"/>
          </a:xfrm>
          <a:prstGeom prst="rect">
            <a:avLst/>
          </a:prstGeom>
          <a:noFill/>
        </p:spPr>
        <p:txBody>
          <a:bodyPr wrap="square" rtlCol="0">
            <a:spAutoFit/>
          </a:bodyPr>
          <a:lstStyle/>
          <a:p>
            <a:r>
              <a:rPr lang="en-US" sz="1200" dirty="0" smtClean="0">
                <a:solidFill>
                  <a:schemeClr val="bg1"/>
                </a:solidFill>
              </a:rPr>
              <a:t>PRESENTED BY</a:t>
            </a:r>
          </a:p>
          <a:p>
            <a:r>
              <a:rPr lang="en-US" sz="2000" dirty="0" smtClean="0">
                <a:solidFill>
                  <a:schemeClr val="bg1"/>
                </a:solidFill>
                <a:effectLst>
                  <a:outerShdw blurRad="38100" dist="38100" dir="2700000" algn="tl">
                    <a:srgbClr val="000000">
                      <a:alpha val="43137"/>
                    </a:srgbClr>
                  </a:outerShdw>
                </a:effectLst>
                <a:latin typeface="Arial Black" panose="020B0A04020102020204" pitchFamily="34" charset="0"/>
              </a:rPr>
              <a:t>DINESH </a:t>
            </a:r>
            <a:r>
              <a:rPr lang="en-US" sz="2000" dirty="0" smtClean="0">
                <a:solidFill>
                  <a:schemeClr val="bg1"/>
                </a:solidFill>
                <a:effectLst>
                  <a:outerShdw blurRad="38100" dist="38100" dir="2700000" algn="tl">
                    <a:srgbClr val="000000">
                      <a:alpha val="43137"/>
                    </a:srgbClr>
                  </a:outerShdw>
                </a:effectLst>
                <a:latin typeface="Arial Black" panose="020B0A04020102020204" pitchFamily="34" charset="0"/>
              </a:rPr>
              <a:t>JEEV</a:t>
            </a:r>
          </a:p>
          <a:p>
            <a:r>
              <a:rPr lang="en-US" sz="1400" dirty="0" smtClean="0">
                <a:solidFill>
                  <a:srgbClr val="46AFCD"/>
                </a:solidFill>
                <a:effectLst>
                  <a:outerShdw blurRad="38100" dist="38100" dir="2700000" algn="tl">
                    <a:srgbClr val="000000">
                      <a:alpha val="43137"/>
                    </a:srgbClr>
                  </a:outerShdw>
                </a:effectLst>
                <a:latin typeface="Arial Black" panose="020B0A04020102020204" pitchFamily="34" charset="0"/>
              </a:rPr>
              <a:t>Certified: </a:t>
            </a:r>
            <a:r>
              <a:rPr lang="en-US" sz="1400" dirty="0" smtClean="0">
                <a:solidFill>
                  <a:schemeClr val="bg1"/>
                </a:solidFill>
                <a:effectLst>
                  <a:outerShdw blurRad="38100" dist="38100" dir="2700000" algn="tl">
                    <a:srgbClr val="000000">
                      <a:alpha val="43137"/>
                    </a:srgbClr>
                  </a:outerShdw>
                </a:effectLst>
                <a:latin typeface="Arial Black" panose="020B0A04020102020204" pitchFamily="34" charset="0"/>
              </a:rPr>
              <a:t>CEH | CEC | ISO27001 Lead Audit | CISA |</a:t>
            </a:r>
            <a:endParaRPr lang="en-IN" sz="1400" dirty="0">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8" name="Rectangle 7"/>
          <p:cNvSpPr/>
          <p:nvPr/>
        </p:nvSpPr>
        <p:spPr>
          <a:xfrm>
            <a:off x="5263541" y="3614707"/>
            <a:ext cx="5537606" cy="369332"/>
          </a:xfrm>
          <a:prstGeom prst="rect">
            <a:avLst/>
          </a:prstGeom>
        </p:spPr>
        <p:txBody>
          <a:bodyPr wrap="none">
            <a:spAutoFit/>
          </a:bodyPr>
          <a:lstStyle/>
          <a:p>
            <a:r>
              <a:rPr lang="en-IN" spc="600" dirty="0" smtClean="0">
                <a:solidFill>
                  <a:schemeClr val="bg1"/>
                </a:solidFill>
              </a:rPr>
              <a:t>Be aware, be prepared, be safe.</a:t>
            </a:r>
            <a:endParaRPr lang="en-IN" spc="600" dirty="0">
              <a:solidFill>
                <a:schemeClr val="bg1"/>
              </a:solidFill>
            </a:endParaRPr>
          </a:p>
        </p:txBody>
      </p:sp>
    </p:spTree>
    <p:extLst>
      <p:ext uri="{BB962C8B-B14F-4D97-AF65-F5344CB8AC3E}">
        <p14:creationId xmlns:p14="http://schemas.microsoft.com/office/powerpoint/2010/main" val="2897109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385C"/>
        </a:solidFill>
        <a:effectLst/>
      </p:bgPr>
    </p:bg>
    <p:spTree>
      <p:nvGrpSpPr>
        <p:cNvPr id="1" name=""/>
        <p:cNvGrpSpPr/>
        <p:nvPr/>
      </p:nvGrpSpPr>
      <p:grpSpPr>
        <a:xfrm>
          <a:off x="0" y="0"/>
          <a:ext cx="0" cy="0"/>
          <a:chOff x="0" y="0"/>
          <a:chExt cx="0" cy="0"/>
        </a:xfrm>
      </p:grpSpPr>
      <p:pic>
        <p:nvPicPr>
          <p:cNvPr id="31746" name="Picture 2" descr="What Are The Different Types Of Computer Viruses? | Uniserve IT"/>
          <p:cNvPicPr>
            <a:picLocks noChangeAspect="1" noChangeArrowheads="1"/>
          </p:cNvPicPr>
          <p:nvPr/>
        </p:nvPicPr>
        <p:blipFill rotWithShape="1">
          <a:blip r:embed="rId2">
            <a:extLst>
              <a:ext uri="{28A0092B-C50C-407E-A947-70E740481C1C}">
                <a14:useLocalDpi xmlns:a14="http://schemas.microsoft.com/office/drawing/2010/main" val="0"/>
              </a:ext>
            </a:extLst>
          </a:blip>
          <a:srcRect l="14798" r="9486"/>
          <a:stretch/>
        </p:blipFill>
        <p:spPr bwMode="auto">
          <a:xfrm>
            <a:off x="2133600" y="361950"/>
            <a:ext cx="8191500" cy="608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358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4276" y="521595"/>
            <a:ext cx="8915400" cy="6093976"/>
          </a:xfrm>
          <a:prstGeom prst="rect">
            <a:avLst/>
          </a:prstGeom>
        </p:spPr>
        <p:txBody>
          <a:bodyPr wrap="square">
            <a:spAutoFit/>
          </a:bodyPr>
          <a:lstStyle/>
          <a:p>
            <a:pPr marL="457200" indent="-457200">
              <a:buAutoNum type="arabicPeriod"/>
            </a:pPr>
            <a:r>
              <a:rPr lang="en-IN" sz="2000" b="1" spc="300" dirty="0" smtClean="0">
                <a:solidFill>
                  <a:srgbClr val="0070C0"/>
                </a:solidFill>
              </a:rPr>
              <a:t>File-infecting Virus</a:t>
            </a:r>
          </a:p>
          <a:p>
            <a:pPr marL="457200" indent="-457200">
              <a:buAutoNum type="arabicPeriod"/>
            </a:pPr>
            <a:endParaRPr lang="en-IN" sz="2000" b="1" spc="300" dirty="0" smtClean="0">
              <a:solidFill>
                <a:srgbClr val="0070C0"/>
              </a:solidFill>
            </a:endParaRPr>
          </a:p>
          <a:p>
            <a:r>
              <a:rPr lang="en-IN" spc="300" dirty="0" smtClean="0"/>
              <a:t>A virus that </a:t>
            </a:r>
            <a:r>
              <a:rPr lang="en-IN" b="1" spc="300" dirty="0" smtClean="0"/>
              <a:t>attached itself to an executable program</a:t>
            </a:r>
            <a:r>
              <a:rPr lang="en-IN" spc="300" dirty="0" smtClean="0"/>
              <a:t>. It is also called a parasitic virus which typically infects files with .exe or .com extensions. Some file </a:t>
            </a:r>
            <a:r>
              <a:rPr lang="en-IN" b="1" spc="300" dirty="0" smtClean="0"/>
              <a:t>infectors can overwrite host files </a:t>
            </a:r>
            <a:r>
              <a:rPr lang="en-IN" spc="300" dirty="0" smtClean="0"/>
              <a:t>and others can damage your hard drive’s formatting.</a:t>
            </a:r>
          </a:p>
          <a:p>
            <a:endParaRPr lang="en-IN" spc="300" dirty="0" smtClean="0">
              <a:solidFill>
                <a:srgbClr val="0070C0"/>
              </a:solidFill>
            </a:endParaRPr>
          </a:p>
          <a:p>
            <a:r>
              <a:rPr lang="en-IN" sz="2000" b="1" spc="300" dirty="0">
                <a:solidFill>
                  <a:srgbClr val="0070C0"/>
                </a:solidFill>
              </a:rPr>
              <a:t>2. </a:t>
            </a:r>
            <a:r>
              <a:rPr lang="en-IN" sz="2000" b="1" spc="300" dirty="0">
                <a:solidFill>
                  <a:srgbClr val="0070C0"/>
                </a:solidFill>
              </a:rPr>
              <a:t>Macro </a:t>
            </a:r>
            <a:r>
              <a:rPr lang="en-IN" sz="2000" b="1" spc="300" dirty="0" smtClean="0">
                <a:solidFill>
                  <a:srgbClr val="0070C0"/>
                </a:solidFill>
              </a:rPr>
              <a:t>Virus</a:t>
            </a:r>
          </a:p>
          <a:p>
            <a:endParaRPr lang="en-IN" sz="2000" b="1" spc="300" dirty="0">
              <a:solidFill>
                <a:srgbClr val="0070C0"/>
              </a:solidFill>
            </a:endParaRPr>
          </a:p>
          <a:p>
            <a:r>
              <a:rPr lang="en-IN" spc="300" dirty="0" smtClean="0"/>
              <a:t>This type of virus is commonly found in programs such as Microsoft Word or Excel. These viruses are </a:t>
            </a:r>
            <a:r>
              <a:rPr lang="en-IN" b="1" spc="300" dirty="0" smtClean="0"/>
              <a:t>usually stored as part of a document and can spread when the files are transmitted </a:t>
            </a:r>
            <a:r>
              <a:rPr lang="en-IN" spc="300" dirty="0" smtClean="0"/>
              <a:t>to other computers, often through email attachments.</a:t>
            </a:r>
          </a:p>
          <a:p>
            <a:endParaRPr lang="en-IN" spc="300" dirty="0" smtClean="0">
              <a:solidFill>
                <a:srgbClr val="0070C0"/>
              </a:solidFill>
            </a:endParaRPr>
          </a:p>
          <a:p>
            <a:r>
              <a:rPr lang="en-IN" sz="2000" b="1" spc="300" dirty="0">
                <a:solidFill>
                  <a:srgbClr val="0070C0"/>
                </a:solidFill>
              </a:rPr>
              <a:t>3. </a:t>
            </a:r>
            <a:r>
              <a:rPr lang="en-IN" sz="2000" b="1" spc="300" dirty="0">
                <a:solidFill>
                  <a:srgbClr val="0070C0"/>
                </a:solidFill>
              </a:rPr>
              <a:t>Browser </a:t>
            </a:r>
            <a:r>
              <a:rPr lang="en-IN" sz="2000" b="1" spc="300" dirty="0" smtClean="0">
                <a:solidFill>
                  <a:srgbClr val="0070C0"/>
                </a:solidFill>
              </a:rPr>
              <a:t>Hijacker</a:t>
            </a:r>
          </a:p>
          <a:p>
            <a:endParaRPr lang="en-IN" sz="2000" b="1" spc="300" dirty="0">
              <a:solidFill>
                <a:srgbClr val="0070C0"/>
              </a:solidFill>
            </a:endParaRPr>
          </a:p>
          <a:p>
            <a:r>
              <a:rPr lang="en-IN" spc="300" dirty="0" smtClean="0"/>
              <a:t>This virus </a:t>
            </a:r>
            <a:r>
              <a:rPr lang="en-IN" b="1" spc="300" dirty="0" smtClean="0"/>
              <a:t>targets and alters your browser setting</a:t>
            </a:r>
            <a:r>
              <a:rPr lang="en-IN" spc="300" dirty="0" smtClean="0"/>
              <a:t>. It is often called a browser redirect virus because it redirects your browser to other malicious websites that you don’t have any intention of visiting. This virus can pose other threats such as </a:t>
            </a:r>
            <a:r>
              <a:rPr lang="en-IN" b="1" spc="300" dirty="0" smtClean="0"/>
              <a:t>changing the default home page</a:t>
            </a:r>
            <a:r>
              <a:rPr lang="en-IN" spc="300" dirty="0" smtClean="0"/>
              <a:t> of your browser.</a:t>
            </a:r>
          </a:p>
        </p:txBody>
      </p:sp>
      <p:pic>
        <p:nvPicPr>
          <p:cNvPr id="32770" name="Picture 2" descr="Virus on folder denoting concept of file infected icon 5232528 Vector Art  at Vecteez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7850" y="914400"/>
            <a:ext cx="1755775" cy="1755775"/>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What is a Macro Virus? Protection and Preventive Measur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89676" y="2861001"/>
            <a:ext cx="2151711" cy="1415164"/>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Browser Hijacker: How They Work and How to Protect Yourself -  History-Compu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67850" y="4734495"/>
            <a:ext cx="2097031" cy="125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082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9554" y="799903"/>
            <a:ext cx="8794230" cy="4924425"/>
          </a:xfrm>
          <a:prstGeom prst="rect">
            <a:avLst/>
          </a:prstGeom>
        </p:spPr>
        <p:txBody>
          <a:bodyPr wrap="square">
            <a:spAutoFit/>
          </a:bodyPr>
          <a:lstStyle/>
          <a:p>
            <a:r>
              <a:rPr lang="en-IN" sz="2000" b="1" spc="300" dirty="0" smtClean="0">
                <a:solidFill>
                  <a:srgbClr val="0070C0"/>
                </a:solidFill>
              </a:rPr>
              <a:t>4. Web Scripting Virus</a:t>
            </a:r>
          </a:p>
          <a:p>
            <a:endParaRPr lang="en-IN" sz="2000" b="1" spc="300" dirty="0" smtClean="0">
              <a:solidFill>
                <a:srgbClr val="0070C0"/>
              </a:solidFill>
            </a:endParaRPr>
          </a:p>
          <a:p>
            <a:r>
              <a:rPr lang="en-IN" spc="300" dirty="0" smtClean="0"/>
              <a:t>A very sneaky virus that targets popular websites. What this virus does is overwrite code on a website and insert links that can install malicious software on your device. Web scripting viruses can steal your cookies and use the information to post on your behalf on the infected website.</a:t>
            </a:r>
          </a:p>
          <a:p>
            <a:endParaRPr lang="en-IN" spc="300" dirty="0" smtClean="0"/>
          </a:p>
          <a:p>
            <a:endParaRPr lang="en-IN" spc="300" dirty="0" smtClean="0"/>
          </a:p>
          <a:p>
            <a:r>
              <a:rPr lang="en-IN" sz="2000" b="1" spc="300" dirty="0" smtClean="0">
                <a:solidFill>
                  <a:srgbClr val="0070C0"/>
                </a:solidFill>
              </a:rPr>
              <a:t>5. Boot Sector Virus</a:t>
            </a:r>
          </a:p>
          <a:p>
            <a:endParaRPr lang="en-IN" sz="2000" b="1" spc="300" dirty="0" smtClean="0">
              <a:solidFill>
                <a:srgbClr val="0070C0"/>
              </a:solidFill>
            </a:endParaRPr>
          </a:p>
          <a:p>
            <a:r>
              <a:rPr lang="en-IN" spc="300" dirty="0" smtClean="0"/>
              <a:t>These viruses are once common back when computers are booted from floppy disks. Today, these viruses are found distributed in forms of physical media such as external hard drives or USB. If the computer is infected with a boot sector virus, it automatically loads into the memory enabling control of your computer.</a:t>
            </a:r>
          </a:p>
        </p:txBody>
      </p:sp>
      <p:pic>
        <p:nvPicPr>
          <p:cNvPr id="33794" name="Picture 2" descr="Coding Programming Web Development Secure Transaction Stock Vector (Royalty  Free) 1609245163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1111"/>
          <a:stretch/>
        </p:blipFill>
        <p:spPr bwMode="auto">
          <a:xfrm>
            <a:off x="9473784" y="998599"/>
            <a:ext cx="2276104" cy="1933732"/>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What is a boot sector virus? - Acron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75221" y="3888298"/>
            <a:ext cx="2374667" cy="1583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54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0220" y="687158"/>
            <a:ext cx="8869180" cy="5940088"/>
          </a:xfrm>
          <a:prstGeom prst="rect">
            <a:avLst/>
          </a:prstGeom>
        </p:spPr>
        <p:txBody>
          <a:bodyPr wrap="square">
            <a:spAutoFit/>
          </a:bodyPr>
          <a:lstStyle/>
          <a:p>
            <a:r>
              <a:rPr lang="en-IN" sz="2000" b="1" spc="300" dirty="0">
                <a:solidFill>
                  <a:srgbClr val="0070C0"/>
                </a:solidFill>
              </a:rPr>
              <a:t>6. Polymorphic Virus</a:t>
            </a:r>
          </a:p>
          <a:p>
            <a:r>
              <a:rPr lang="en-IN" sz="2000" spc="300" dirty="0"/>
              <a:t>This virus has the capability to evade anti-virus programs since it can change codes every time an infected file is performed.</a:t>
            </a:r>
          </a:p>
          <a:p>
            <a:endParaRPr lang="en-US" sz="2000" spc="300" dirty="0" smtClean="0">
              <a:solidFill>
                <a:srgbClr val="0070C0"/>
              </a:solidFill>
            </a:endParaRPr>
          </a:p>
          <a:p>
            <a:endParaRPr lang="en-IN" sz="2000" spc="300" dirty="0">
              <a:solidFill>
                <a:srgbClr val="0070C0"/>
              </a:solidFill>
            </a:endParaRPr>
          </a:p>
          <a:p>
            <a:r>
              <a:rPr lang="en-IN" sz="2000" b="1" spc="300" dirty="0">
                <a:solidFill>
                  <a:srgbClr val="0070C0"/>
                </a:solidFill>
              </a:rPr>
              <a:t>7. Resident Virus</a:t>
            </a:r>
          </a:p>
          <a:p>
            <a:r>
              <a:rPr lang="en-IN" sz="2000" spc="300" dirty="0"/>
              <a:t>A resident virus stores itself on your computer’s memory which allows it to infect files on your computer. This virus can interfere with your operating system leading to file and program corruption.</a:t>
            </a:r>
          </a:p>
          <a:p>
            <a:endParaRPr lang="en-US" sz="2000" spc="300" dirty="0" smtClean="0">
              <a:solidFill>
                <a:srgbClr val="0070C0"/>
              </a:solidFill>
            </a:endParaRPr>
          </a:p>
          <a:p>
            <a:endParaRPr lang="en-IN" sz="2000" spc="300" dirty="0">
              <a:solidFill>
                <a:srgbClr val="0070C0"/>
              </a:solidFill>
            </a:endParaRPr>
          </a:p>
          <a:p>
            <a:r>
              <a:rPr lang="en-IN" sz="2000" b="1" spc="300" dirty="0">
                <a:solidFill>
                  <a:srgbClr val="0070C0"/>
                </a:solidFill>
              </a:rPr>
              <a:t>8. Multipartite Virus</a:t>
            </a:r>
          </a:p>
          <a:p>
            <a:r>
              <a:rPr lang="en-IN" sz="2000" spc="300" dirty="0"/>
              <a:t>A type of virus that is very infectious and can easily spread on your computer system. It can infect multiple parts of a system including memory, files, and boot sector which makes it difficult to contain.</a:t>
            </a:r>
          </a:p>
          <a:p>
            <a:endParaRPr lang="en-IN" sz="2000" spc="300" dirty="0">
              <a:solidFill>
                <a:srgbClr val="0070C0"/>
              </a:solidFill>
            </a:endParaRPr>
          </a:p>
        </p:txBody>
      </p:sp>
      <p:pic>
        <p:nvPicPr>
          <p:cNvPr id="34818" name="Picture 2" descr="Polymorphic Virus Membuat Enkripsi Dan kata kunci yang Berbeda-beda - PT  DIENG CYBER INDONES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9400" y="867040"/>
            <a:ext cx="1920762" cy="1254489"/>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ow To Remove a Resident Virus from Your Computer | Security Z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0025" y="2760118"/>
            <a:ext cx="1953739" cy="1538377"/>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What is a Multipartite Virus: How to Protect Yourself Against 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09902" y="4814679"/>
            <a:ext cx="1877586" cy="137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876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77565" y="288834"/>
            <a:ext cx="10519084"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Real Time Example : Conficker Virus(2008</a:t>
            </a:r>
            <a:r>
              <a:rPr lang="en-IN" sz="3600" b="1" spc="300" dirty="0">
                <a:ln w="0"/>
                <a:solidFill>
                  <a:srgbClr val="0070C0"/>
                </a:solidFill>
                <a:effectLst>
                  <a:reflection blurRad="6350" stA="53000" endA="300" endPos="35500" dir="5400000" sy="-90000" algn="bl" rotWithShape="0"/>
                </a:effectLst>
              </a:rPr>
              <a:t>)</a:t>
            </a:r>
          </a:p>
        </p:txBody>
      </p:sp>
      <p:sp>
        <p:nvSpPr>
          <p:cNvPr id="7" name="Rectangle 6"/>
          <p:cNvSpPr/>
          <p:nvPr/>
        </p:nvSpPr>
        <p:spPr>
          <a:xfrm>
            <a:off x="1000124" y="1361472"/>
            <a:ext cx="10296525" cy="646331"/>
          </a:xfrm>
          <a:prstGeom prst="rect">
            <a:avLst/>
          </a:prstGeom>
        </p:spPr>
        <p:txBody>
          <a:bodyPr wrap="square">
            <a:spAutoFit/>
          </a:bodyPr>
          <a:lstStyle/>
          <a:p>
            <a:r>
              <a:rPr lang="en-US" spc="300" dirty="0">
                <a:solidFill>
                  <a:srgbClr val="374151"/>
                </a:solidFill>
                <a:latin typeface="Calibri" panose="020F0502020204030204" pitchFamily="34" charset="0"/>
                <a:cs typeface="Calibri" panose="020F0502020204030204" pitchFamily="34" charset="0"/>
              </a:rPr>
              <a:t>T</a:t>
            </a:r>
            <a:r>
              <a:rPr lang="en-US" b="0" i="0" spc="300" dirty="0" smtClean="0">
                <a:solidFill>
                  <a:srgbClr val="374151"/>
                </a:solidFill>
                <a:effectLst/>
                <a:latin typeface="Calibri" panose="020F0502020204030204" pitchFamily="34" charset="0"/>
                <a:cs typeface="Calibri" panose="020F0502020204030204" pitchFamily="34" charset="0"/>
              </a:rPr>
              <a:t>he Conficker virus, first detected in 2008, was a highly sophisticated computer worm that spread across Windows operating systems.</a:t>
            </a:r>
            <a:endParaRPr lang="en-IN" spc="300" dirty="0">
              <a:latin typeface="Calibri" panose="020F0502020204030204" pitchFamily="34" charset="0"/>
              <a:cs typeface="Calibri" panose="020F0502020204030204" pitchFamily="34" charset="0"/>
            </a:endParaRPr>
          </a:p>
        </p:txBody>
      </p:sp>
      <p:sp>
        <p:nvSpPr>
          <p:cNvPr id="8" name="Rectangle 7"/>
          <p:cNvSpPr/>
          <p:nvPr/>
        </p:nvSpPr>
        <p:spPr>
          <a:xfrm>
            <a:off x="1000124" y="2469460"/>
            <a:ext cx="7074493" cy="1200329"/>
          </a:xfrm>
          <a:prstGeom prst="rect">
            <a:avLst/>
          </a:prstGeom>
        </p:spPr>
        <p:txBody>
          <a:bodyPr wrap="square">
            <a:spAutoFit/>
          </a:bodyPr>
          <a:lstStyle/>
          <a:p>
            <a:pPr marL="285750" indent="-285750">
              <a:buFont typeface="Arial" panose="020B0604020202020204" pitchFamily="34" charset="0"/>
              <a:buChar char="•"/>
            </a:pPr>
            <a:r>
              <a:rPr lang="en-US" spc="300" dirty="0">
                <a:solidFill>
                  <a:srgbClr val="374151"/>
                </a:solidFill>
                <a:latin typeface="Calibri" panose="020F0502020204030204" pitchFamily="34" charset="0"/>
                <a:cs typeface="Calibri" panose="020F0502020204030204" pitchFamily="34" charset="0"/>
              </a:rPr>
              <a:t>It exploited a vulnerability in Microsoft Windows known as MS08-067. The worm was able to propagate by exploiting this vulnerability on unpatched systems.</a:t>
            </a:r>
            <a:endParaRPr lang="en-IN" spc="300" dirty="0">
              <a:solidFill>
                <a:srgbClr val="374151"/>
              </a:solidFill>
              <a:latin typeface="Calibri" panose="020F0502020204030204" pitchFamily="34" charset="0"/>
              <a:cs typeface="Calibri" panose="020F0502020204030204" pitchFamily="34" charset="0"/>
            </a:endParaRPr>
          </a:p>
        </p:txBody>
      </p:sp>
      <p:sp>
        <p:nvSpPr>
          <p:cNvPr id="9" name="Rectangle 8"/>
          <p:cNvSpPr/>
          <p:nvPr/>
        </p:nvSpPr>
        <p:spPr>
          <a:xfrm>
            <a:off x="1000124" y="3982135"/>
            <a:ext cx="6715126" cy="923330"/>
          </a:xfrm>
          <a:prstGeom prst="rect">
            <a:avLst/>
          </a:prstGeom>
        </p:spPr>
        <p:txBody>
          <a:bodyPr wrap="square">
            <a:spAutoFit/>
          </a:bodyPr>
          <a:lstStyle/>
          <a:p>
            <a:pPr marL="285750" indent="-285750">
              <a:buFont typeface="Arial" panose="020B0604020202020204" pitchFamily="34" charset="0"/>
              <a:buChar char="•"/>
            </a:pPr>
            <a:r>
              <a:rPr lang="en-US" spc="300" dirty="0">
                <a:solidFill>
                  <a:srgbClr val="374151"/>
                </a:solidFill>
                <a:latin typeface="Calibri" panose="020F0502020204030204" pitchFamily="34" charset="0"/>
                <a:cs typeface="Calibri" panose="020F0502020204030204" pitchFamily="34" charset="0"/>
              </a:rPr>
              <a:t>Conficker had multiple variants, each more advanced than the previous, making it challenging to eradicate.</a:t>
            </a:r>
            <a:endParaRPr lang="en-IN" spc="300" dirty="0">
              <a:solidFill>
                <a:srgbClr val="374151"/>
              </a:solidFill>
              <a:latin typeface="Calibri" panose="020F0502020204030204" pitchFamily="34" charset="0"/>
              <a:cs typeface="Calibri" panose="020F0502020204030204" pitchFamily="34" charset="0"/>
            </a:endParaRPr>
          </a:p>
        </p:txBody>
      </p:sp>
      <p:pic>
        <p:nvPicPr>
          <p:cNvPr id="3074" name="Picture 2" descr="Virus Gullibility: If Conficker Worm is Not An April Fool's Hoax, 15  Million PCs Could be In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0630" y="2214086"/>
            <a:ext cx="3568578" cy="364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8054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04090" y="547951"/>
            <a:ext cx="6906338"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Impacts of Conficker Virus</a:t>
            </a:r>
            <a:endParaRPr lang="en-IN" sz="3600" b="1" spc="300" dirty="0">
              <a:ln w="0"/>
              <a:solidFill>
                <a:srgbClr val="0070C0"/>
              </a:solidFill>
              <a:effectLst>
                <a:reflection blurRad="6350" stA="53000" endA="300" endPos="35500" dir="5400000" sy="-90000" algn="bl" rotWithShape="0"/>
              </a:effectLst>
            </a:endParaRPr>
          </a:p>
        </p:txBody>
      </p:sp>
      <p:sp>
        <p:nvSpPr>
          <p:cNvPr id="5" name="Rectangle 4"/>
          <p:cNvSpPr/>
          <p:nvPr/>
        </p:nvSpPr>
        <p:spPr>
          <a:xfrm>
            <a:off x="861125" y="1743285"/>
            <a:ext cx="7625166" cy="3693319"/>
          </a:xfrm>
          <a:prstGeom prst="rect">
            <a:avLst/>
          </a:prstGeom>
        </p:spPr>
        <p:txBody>
          <a:bodyPr wrap="square">
            <a:spAutoFit/>
          </a:bodyPr>
          <a:lstStyle/>
          <a:p>
            <a:pPr>
              <a:buFont typeface="Arial" panose="020B0604020202020204" pitchFamily="34" charset="0"/>
              <a:buChar char="•"/>
            </a:pPr>
            <a:r>
              <a:rPr lang="en-US" b="1" i="0" spc="300" dirty="0" smtClean="0">
                <a:solidFill>
                  <a:srgbClr val="374151"/>
                </a:solidFill>
                <a:effectLst/>
                <a:latin typeface="Calibri" panose="020F0502020204030204" pitchFamily="34" charset="0"/>
                <a:cs typeface="Calibri" panose="020F0502020204030204" pitchFamily="34" charset="0"/>
              </a:rPr>
              <a:t> Global Reach:</a:t>
            </a:r>
            <a:r>
              <a:rPr lang="en-US" b="0" i="0" spc="300" dirty="0" smtClean="0">
                <a:solidFill>
                  <a:srgbClr val="374151"/>
                </a:solidFill>
                <a:effectLst/>
                <a:latin typeface="Calibri" panose="020F0502020204030204" pitchFamily="34" charset="0"/>
                <a:cs typeface="Calibri" panose="020F0502020204030204" pitchFamily="34" charset="0"/>
              </a:rPr>
              <a:t> Conficker infected millions of computers worldwide, affecting both personal and corporate networks.</a:t>
            </a:r>
          </a:p>
          <a:p>
            <a:pPr>
              <a:buFont typeface="Arial" panose="020B0604020202020204" pitchFamily="34" charset="0"/>
              <a:buChar char="•"/>
            </a:pPr>
            <a:endParaRPr lang="en-US" b="0" i="0" spc="300" dirty="0" smtClean="0">
              <a:solidFill>
                <a:srgbClr val="374151"/>
              </a:solidFill>
              <a:effectLst/>
              <a:latin typeface="Calibri" panose="020F0502020204030204" pitchFamily="34" charset="0"/>
              <a:cs typeface="Calibri" panose="020F0502020204030204" pitchFamily="34" charset="0"/>
            </a:endParaRPr>
          </a:p>
          <a:p>
            <a:pPr>
              <a:buFont typeface="Arial" panose="020B0604020202020204" pitchFamily="34" charset="0"/>
              <a:buChar char="•"/>
            </a:pPr>
            <a:r>
              <a:rPr lang="en-US" b="1" i="0" spc="300" dirty="0" smtClean="0">
                <a:solidFill>
                  <a:srgbClr val="374151"/>
                </a:solidFill>
                <a:effectLst/>
                <a:latin typeface="Calibri" panose="020F0502020204030204" pitchFamily="34" charset="0"/>
                <a:cs typeface="Calibri" panose="020F0502020204030204" pitchFamily="34" charset="0"/>
              </a:rPr>
              <a:t> Network Disruption:</a:t>
            </a:r>
            <a:r>
              <a:rPr lang="en-US" b="0" i="0" spc="300" dirty="0" smtClean="0">
                <a:solidFill>
                  <a:srgbClr val="374151"/>
                </a:solidFill>
                <a:effectLst/>
                <a:latin typeface="Calibri" panose="020F0502020204030204" pitchFamily="34" charset="0"/>
                <a:cs typeface="Calibri" panose="020F0502020204030204" pitchFamily="34" charset="0"/>
              </a:rPr>
              <a:t> It caused network disruptions by spreading rapidly and creating a large botnet, a network of compromised computers controlled by a central server.</a:t>
            </a:r>
          </a:p>
          <a:p>
            <a:pPr>
              <a:buFont typeface="Arial" panose="020B0604020202020204" pitchFamily="34" charset="0"/>
              <a:buChar char="•"/>
            </a:pPr>
            <a:endParaRPr lang="en-US" b="0" i="0" spc="300" dirty="0" smtClean="0">
              <a:solidFill>
                <a:srgbClr val="374151"/>
              </a:solidFill>
              <a:effectLst/>
              <a:latin typeface="Calibri" panose="020F0502020204030204" pitchFamily="34" charset="0"/>
              <a:cs typeface="Calibri" panose="020F0502020204030204" pitchFamily="34" charset="0"/>
            </a:endParaRPr>
          </a:p>
          <a:p>
            <a:pPr>
              <a:buFont typeface="Arial" panose="020B0604020202020204" pitchFamily="34" charset="0"/>
              <a:buChar char="•"/>
            </a:pPr>
            <a:r>
              <a:rPr lang="en-US" b="1" i="0" spc="300" dirty="0" smtClean="0">
                <a:solidFill>
                  <a:srgbClr val="374151"/>
                </a:solidFill>
                <a:effectLst/>
                <a:latin typeface="Calibri" panose="020F0502020204030204" pitchFamily="34" charset="0"/>
                <a:cs typeface="Calibri" panose="020F0502020204030204" pitchFamily="34" charset="0"/>
              </a:rPr>
              <a:t> Payload Activation:</a:t>
            </a:r>
            <a:r>
              <a:rPr lang="en-US" b="0" i="0" spc="300" dirty="0" smtClean="0">
                <a:solidFill>
                  <a:srgbClr val="374151"/>
                </a:solidFill>
                <a:effectLst/>
                <a:latin typeface="Calibri" panose="020F0502020204030204" pitchFamily="34" charset="0"/>
                <a:cs typeface="Calibri" panose="020F0502020204030204" pitchFamily="34" charset="0"/>
              </a:rPr>
              <a:t> While its precise payload was never fully activated, it had the potential for destructive actions such as data theft, distribution of additional malware, and remote control of infected systems.</a:t>
            </a:r>
            <a:endParaRPr lang="en-US" b="0" i="0" spc="300" dirty="0">
              <a:solidFill>
                <a:srgbClr val="374151"/>
              </a:solidFill>
              <a:effectLst/>
              <a:latin typeface="Calibri" panose="020F0502020204030204" pitchFamily="34" charset="0"/>
              <a:cs typeface="Calibri" panose="020F0502020204030204" pitchFamily="34" charset="0"/>
            </a:endParaRPr>
          </a:p>
        </p:txBody>
      </p:sp>
      <p:pic>
        <p:nvPicPr>
          <p:cNvPr id="4098" name="Picture 2" descr="The Conficker worm's evil geni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6291" y="1488732"/>
            <a:ext cx="3199430" cy="420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9820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7054" y="1237438"/>
            <a:ext cx="6824420" cy="5355312"/>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0" spc="300" dirty="0" smtClean="0">
                <a:solidFill>
                  <a:srgbClr val="374151"/>
                </a:solidFill>
                <a:effectLst/>
                <a:latin typeface="+mj-lt"/>
              </a:rPr>
              <a:t>Industrial Sabotage:</a:t>
            </a:r>
            <a:r>
              <a:rPr lang="en-US" b="0" i="0" spc="300" dirty="0" smtClean="0">
                <a:solidFill>
                  <a:srgbClr val="374151"/>
                </a:solidFill>
                <a:effectLst/>
                <a:latin typeface="+mj-lt"/>
              </a:rPr>
              <a:t> Stuxnet was the first known worm designed explicitly for cyber-espionage and sabotage of industrial processes.</a:t>
            </a:r>
          </a:p>
          <a:p>
            <a:pPr marL="285750" indent="-285750">
              <a:lnSpc>
                <a:spcPct val="150000"/>
              </a:lnSpc>
              <a:buFont typeface="Arial" panose="020B0604020202020204" pitchFamily="34" charset="0"/>
              <a:buChar char="•"/>
            </a:pPr>
            <a:endParaRPr lang="en-US" spc="300" dirty="0" smtClean="0">
              <a:solidFill>
                <a:srgbClr val="374151"/>
              </a:solidFill>
              <a:latin typeface="+mj-lt"/>
            </a:endParaRPr>
          </a:p>
          <a:p>
            <a:pPr marL="285750" indent="-285750">
              <a:lnSpc>
                <a:spcPct val="150000"/>
              </a:lnSpc>
              <a:buFont typeface="Arial" panose="020B0604020202020204" pitchFamily="34" charset="0"/>
              <a:buChar char="•"/>
            </a:pPr>
            <a:r>
              <a:rPr lang="en-US" b="1" spc="300" dirty="0" smtClean="0">
                <a:solidFill>
                  <a:srgbClr val="374151"/>
                </a:solidFill>
                <a:latin typeface="+mj-lt"/>
              </a:rPr>
              <a:t>Disruption of Nuclear Facilities: </a:t>
            </a:r>
            <a:r>
              <a:rPr lang="en-US" spc="300" dirty="0" smtClean="0">
                <a:solidFill>
                  <a:srgbClr val="374151"/>
                </a:solidFill>
                <a:latin typeface="+mj-lt"/>
              </a:rPr>
              <a:t>Stuxnet was reportedly successful in damaging Iran's nuclear program by causing malfunctions in centrifuges used for uranium enrichment.</a:t>
            </a:r>
          </a:p>
          <a:p>
            <a:pPr>
              <a:lnSpc>
                <a:spcPct val="150000"/>
              </a:lnSpc>
              <a:buFont typeface="Arial" panose="020B0604020202020204" pitchFamily="34" charset="0"/>
              <a:buChar char="•"/>
            </a:pPr>
            <a:endParaRPr lang="en-US" spc="300" dirty="0" smtClean="0">
              <a:solidFill>
                <a:srgbClr val="374151"/>
              </a:solidFill>
              <a:latin typeface="+mj-lt"/>
            </a:endParaRPr>
          </a:p>
          <a:p>
            <a:pPr marL="285750" indent="-285750">
              <a:lnSpc>
                <a:spcPct val="150000"/>
              </a:lnSpc>
              <a:buFont typeface="Arial" panose="020B0604020202020204" pitchFamily="34" charset="0"/>
              <a:buChar char="•"/>
            </a:pPr>
            <a:r>
              <a:rPr lang="en-US" b="1" spc="300" dirty="0" smtClean="0">
                <a:solidFill>
                  <a:srgbClr val="374151"/>
                </a:solidFill>
                <a:latin typeface="+mj-lt"/>
              </a:rPr>
              <a:t>Modular Design</a:t>
            </a:r>
            <a:r>
              <a:rPr lang="en-US" spc="300" dirty="0" smtClean="0">
                <a:solidFill>
                  <a:srgbClr val="374151"/>
                </a:solidFill>
                <a:latin typeface="+mj-lt"/>
              </a:rPr>
              <a:t>: Its modular design allowed it to adapt to different systems, making it difficult to detect and analyze.</a:t>
            </a:r>
          </a:p>
          <a:p>
            <a:pPr>
              <a:buFont typeface="Arial" panose="020B0604020202020204" pitchFamily="34" charset="0"/>
              <a:buChar char="•"/>
            </a:pPr>
            <a:endParaRPr lang="en-US" b="0" i="0" dirty="0" smtClean="0">
              <a:solidFill>
                <a:srgbClr val="374151"/>
              </a:solidFill>
              <a:effectLst/>
              <a:latin typeface="Söhne"/>
            </a:endParaRPr>
          </a:p>
        </p:txBody>
      </p:sp>
      <p:sp>
        <p:nvSpPr>
          <p:cNvPr id="5" name="Rectangle 4"/>
          <p:cNvSpPr/>
          <p:nvPr/>
        </p:nvSpPr>
        <p:spPr>
          <a:xfrm>
            <a:off x="2904090" y="346473"/>
            <a:ext cx="6906338"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Impacts of Conficker Worm</a:t>
            </a:r>
            <a:endParaRPr lang="en-IN" sz="3600" b="1" spc="300" dirty="0">
              <a:ln w="0"/>
              <a:solidFill>
                <a:srgbClr val="0070C0"/>
              </a:solidFill>
              <a:effectLst>
                <a:reflection blurRad="6350" stA="53000" endA="300" endPos="35500" dir="5400000" sy="-90000" algn="bl" rotWithShape="0"/>
              </a:effectLst>
            </a:endParaRPr>
          </a:p>
        </p:txBody>
      </p:sp>
      <p:pic>
        <p:nvPicPr>
          <p:cNvPr id="17410" name="Picture 2" descr="The Stuxnet Computer Worm: A Stark Reminder of the Dangers of Cyberwarf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986" y="1785443"/>
            <a:ext cx="4737907" cy="388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242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ansomware Explained - What is it &amp; StrategiesTo Prevent Cyber Atta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412" y="185979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37768" y="250689"/>
            <a:ext cx="7355288"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Mitigation</a:t>
            </a:r>
            <a:endParaRPr lang="en-IN" sz="3600" b="1" spc="300" dirty="0">
              <a:ln w="0"/>
              <a:solidFill>
                <a:srgbClr val="0070C0"/>
              </a:solidFill>
              <a:effectLst>
                <a:reflection blurRad="6350" stA="53000" endA="300" endPos="35500" dir="5400000" sy="-90000" algn="bl" rotWithShape="0"/>
              </a:effectLst>
            </a:endParaRPr>
          </a:p>
        </p:txBody>
      </p:sp>
      <p:sp>
        <p:nvSpPr>
          <p:cNvPr id="6" name="Rectangle 5"/>
          <p:cNvSpPr/>
          <p:nvPr/>
        </p:nvSpPr>
        <p:spPr>
          <a:xfrm>
            <a:off x="907799" y="1225640"/>
            <a:ext cx="5307613" cy="5078313"/>
          </a:xfrm>
          <a:prstGeom prst="rect">
            <a:avLst/>
          </a:prstGeom>
        </p:spPr>
        <p:txBody>
          <a:bodyPr wrap="square">
            <a:spAutoFit/>
          </a:bodyPr>
          <a:lstStyle/>
          <a:p>
            <a:pPr>
              <a:lnSpc>
                <a:spcPct val="150000"/>
              </a:lnSpc>
              <a:buFont typeface="Arial" panose="020B0604020202020204" pitchFamily="34" charset="0"/>
              <a:buChar char="•"/>
            </a:pPr>
            <a:r>
              <a:rPr lang="en-US" b="1" i="0" spc="300" dirty="0" smtClean="0">
                <a:solidFill>
                  <a:srgbClr val="374151"/>
                </a:solidFill>
                <a:effectLst/>
                <a:latin typeface="Söhne"/>
              </a:rPr>
              <a:t>  Patch Deployment:</a:t>
            </a:r>
            <a:r>
              <a:rPr lang="en-US" b="0" i="0" spc="300" dirty="0" smtClean="0">
                <a:solidFill>
                  <a:srgbClr val="374151"/>
                </a:solidFill>
                <a:effectLst/>
                <a:latin typeface="Söhne"/>
              </a:rPr>
              <a:t> The primary method to prevent Conficker infections was to ensure that systems were patched with the </a:t>
            </a:r>
            <a:r>
              <a:rPr lang="en-US" b="1" i="0" spc="300" dirty="0" smtClean="0">
                <a:solidFill>
                  <a:srgbClr val="FF0000"/>
                </a:solidFill>
                <a:effectLst/>
                <a:latin typeface="Söhne"/>
              </a:rPr>
              <a:t>Microsoft security update MS08-067</a:t>
            </a:r>
            <a:r>
              <a:rPr lang="en-US" b="0" i="0" spc="300" dirty="0" smtClean="0">
                <a:solidFill>
                  <a:srgbClr val="FF0000"/>
                </a:solidFill>
                <a:effectLst/>
                <a:latin typeface="Söhne"/>
              </a:rPr>
              <a:t>.</a:t>
            </a:r>
          </a:p>
          <a:p>
            <a:pPr>
              <a:lnSpc>
                <a:spcPct val="150000"/>
              </a:lnSpc>
              <a:buFont typeface="Arial" panose="020B0604020202020204" pitchFamily="34" charset="0"/>
              <a:buChar char="•"/>
            </a:pPr>
            <a:endParaRPr lang="en-US" b="0" i="0" spc="300" dirty="0" smtClean="0">
              <a:solidFill>
                <a:srgbClr val="374151"/>
              </a:solidFill>
              <a:effectLst/>
              <a:latin typeface="Söhne"/>
            </a:endParaRPr>
          </a:p>
          <a:p>
            <a:pPr>
              <a:lnSpc>
                <a:spcPct val="150000"/>
              </a:lnSpc>
              <a:buFont typeface="Arial" panose="020B0604020202020204" pitchFamily="34" charset="0"/>
              <a:buChar char="•"/>
            </a:pPr>
            <a:r>
              <a:rPr lang="en-US" b="1" i="0" spc="300" dirty="0" smtClean="0">
                <a:solidFill>
                  <a:srgbClr val="374151"/>
                </a:solidFill>
                <a:effectLst/>
                <a:latin typeface="Söhne"/>
              </a:rPr>
              <a:t>  Security Software:</a:t>
            </a:r>
            <a:r>
              <a:rPr lang="en-US" b="0" i="0" spc="300" dirty="0" smtClean="0">
                <a:solidFill>
                  <a:srgbClr val="374151"/>
                </a:solidFill>
                <a:effectLst/>
                <a:latin typeface="Söhne"/>
              </a:rPr>
              <a:t> The use of updated antivirus and antimalware software was crucial for detecting and removing Conficker from infected systems.</a:t>
            </a:r>
            <a:endParaRPr lang="en-US" b="0" i="0" spc="300" dirty="0">
              <a:solidFill>
                <a:srgbClr val="374151"/>
              </a:solidFill>
              <a:effectLst/>
              <a:latin typeface="Söhne"/>
            </a:endParaRPr>
          </a:p>
        </p:txBody>
      </p:sp>
    </p:spTree>
    <p:extLst>
      <p:ext uri="{BB962C8B-B14F-4D97-AF65-F5344CB8AC3E}">
        <p14:creationId xmlns:p14="http://schemas.microsoft.com/office/powerpoint/2010/main" val="3405224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ybersecurity for Medical Practices—Is Your Practice at Risk? - Ren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2905" y="2448731"/>
            <a:ext cx="5659095" cy="22007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62737" y="1470897"/>
            <a:ext cx="6886416" cy="4524315"/>
          </a:xfrm>
          <a:prstGeom prst="rect">
            <a:avLst/>
          </a:prstGeom>
        </p:spPr>
        <p:txBody>
          <a:bodyPr wrap="square">
            <a:spAutoFit/>
          </a:bodyPr>
          <a:lstStyle/>
          <a:p>
            <a:pPr>
              <a:buFont typeface="+mj-lt"/>
              <a:buAutoNum type="arabicPeriod"/>
            </a:pPr>
            <a:r>
              <a:rPr lang="en-US" b="1" i="0" spc="300" dirty="0" smtClean="0">
                <a:solidFill>
                  <a:srgbClr val="374151"/>
                </a:solidFill>
                <a:effectLst/>
              </a:rPr>
              <a:t>Exploitation of Vulnerabilities:</a:t>
            </a:r>
            <a:r>
              <a:rPr lang="en-US" b="0" i="0" spc="300" dirty="0" smtClean="0">
                <a:solidFill>
                  <a:srgbClr val="374151"/>
                </a:solidFill>
                <a:effectLst/>
              </a:rPr>
              <a:t> Conficker exploited a known vulnerability, highlighting the importance of promptly applying security patches to prevent infections.</a:t>
            </a:r>
          </a:p>
          <a:p>
            <a:pPr>
              <a:buFont typeface="+mj-lt"/>
              <a:buAutoNum type="arabicPeriod"/>
            </a:pPr>
            <a:endParaRPr lang="en-US" b="0" i="0" spc="300" dirty="0" smtClean="0">
              <a:solidFill>
                <a:srgbClr val="374151"/>
              </a:solidFill>
              <a:effectLst/>
            </a:endParaRPr>
          </a:p>
          <a:p>
            <a:pPr>
              <a:buFont typeface="+mj-lt"/>
              <a:buAutoNum type="arabicPeriod"/>
            </a:pPr>
            <a:endParaRPr lang="en-US" b="0" i="0" spc="300" dirty="0" smtClean="0">
              <a:solidFill>
                <a:srgbClr val="374151"/>
              </a:solidFill>
              <a:effectLst/>
            </a:endParaRPr>
          </a:p>
          <a:p>
            <a:pPr>
              <a:buFont typeface="+mj-lt"/>
              <a:buAutoNum type="arabicPeriod"/>
            </a:pPr>
            <a:r>
              <a:rPr lang="en-US" b="1" i="0" spc="300" dirty="0" smtClean="0">
                <a:solidFill>
                  <a:srgbClr val="374151"/>
                </a:solidFill>
                <a:effectLst/>
              </a:rPr>
              <a:t>Global Impact:</a:t>
            </a:r>
            <a:r>
              <a:rPr lang="en-US" b="0" i="0" spc="300" dirty="0" smtClean="0">
                <a:solidFill>
                  <a:srgbClr val="374151"/>
                </a:solidFill>
                <a:effectLst/>
              </a:rPr>
              <a:t> The widespread nature of the Conficker worm emphasized the global impact that a well-designed virus could have on computer systems.</a:t>
            </a:r>
          </a:p>
          <a:p>
            <a:pPr>
              <a:buFont typeface="+mj-lt"/>
              <a:buAutoNum type="arabicPeriod"/>
            </a:pPr>
            <a:endParaRPr lang="en-US" b="0" i="0" spc="300" dirty="0" smtClean="0">
              <a:solidFill>
                <a:srgbClr val="374151"/>
              </a:solidFill>
              <a:effectLst/>
            </a:endParaRPr>
          </a:p>
          <a:p>
            <a:pPr>
              <a:buFont typeface="+mj-lt"/>
              <a:buAutoNum type="arabicPeriod"/>
            </a:pPr>
            <a:endParaRPr lang="en-US" b="0" i="0" spc="300" dirty="0" smtClean="0">
              <a:solidFill>
                <a:srgbClr val="374151"/>
              </a:solidFill>
              <a:effectLst/>
            </a:endParaRPr>
          </a:p>
          <a:p>
            <a:pPr>
              <a:buFont typeface="+mj-lt"/>
              <a:buAutoNum type="arabicPeriod"/>
            </a:pPr>
            <a:r>
              <a:rPr lang="en-US" b="1" i="0" spc="300" dirty="0" smtClean="0">
                <a:solidFill>
                  <a:srgbClr val="374151"/>
                </a:solidFill>
                <a:effectLst/>
              </a:rPr>
              <a:t>Botnet Creation:</a:t>
            </a:r>
            <a:r>
              <a:rPr lang="en-US" b="0" i="0" spc="300" dirty="0" smtClean="0">
                <a:solidFill>
                  <a:srgbClr val="374151"/>
                </a:solidFill>
                <a:effectLst/>
              </a:rPr>
              <a:t> Conficker's ability to create a massive botnet showcased the potential for coordinated attacks and the use of compromised computers for malicious purposes.</a:t>
            </a:r>
            <a:endParaRPr lang="en-US" b="0" i="0" spc="300" dirty="0">
              <a:solidFill>
                <a:srgbClr val="374151"/>
              </a:solidFill>
              <a:effectLst/>
            </a:endParaRPr>
          </a:p>
        </p:txBody>
      </p:sp>
      <p:sp>
        <p:nvSpPr>
          <p:cNvPr id="5" name="Rectangle 4"/>
          <p:cNvSpPr/>
          <p:nvPr/>
        </p:nvSpPr>
        <p:spPr>
          <a:xfrm>
            <a:off x="2537768" y="250689"/>
            <a:ext cx="7355288"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Key Takeaways</a:t>
            </a:r>
            <a:endParaRPr lang="en-IN" sz="3600" b="1" spc="300" dirty="0">
              <a:ln w="0"/>
              <a:solidFill>
                <a:srgbClr val="0070C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0416174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What Is A Computer Worm &amp; How To Prevent Them | CovertSwa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82" y="0"/>
            <a:ext cx="12021518" cy="6874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98183" y="2603716"/>
            <a:ext cx="7384842" cy="1107996"/>
          </a:xfrm>
          <a:prstGeom prst="rect">
            <a:avLst/>
          </a:prstGeom>
          <a:noFill/>
        </p:spPr>
        <p:txBody>
          <a:bodyPr wrap="none" rtlCol="0">
            <a:spAutoFit/>
          </a:bodyPr>
          <a:lstStyle/>
          <a:p>
            <a:r>
              <a:rPr lang="en-US" sz="6600" b="1" dirty="0" smtClean="0">
                <a:solidFill>
                  <a:schemeClr val="bg1"/>
                </a:solidFill>
              </a:rPr>
              <a:t>COMPUTER WORMS</a:t>
            </a:r>
            <a:endParaRPr lang="en-IN" sz="6600" b="1" dirty="0">
              <a:solidFill>
                <a:schemeClr val="bg1"/>
              </a:solidFill>
            </a:endParaRPr>
          </a:p>
        </p:txBody>
      </p:sp>
    </p:spTree>
    <p:extLst>
      <p:ext uri="{BB962C8B-B14F-4D97-AF65-F5344CB8AC3E}">
        <p14:creationId xmlns:p14="http://schemas.microsoft.com/office/powerpoint/2010/main" val="4168731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55933" y="383266"/>
            <a:ext cx="2258246" cy="707886"/>
          </a:xfrm>
          <a:prstGeom prst="rect">
            <a:avLst/>
          </a:prstGeom>
          <a:noFill/>
        </p:spPr>
        <p:txBody>
          <a:bodyPr wrap="none" lIns="91440" tIns="45720" rIns="91440" bIns="45720">
            <a:spAutoFit/>
          </a:bodyPr>
          <a:lstStyle/>
          <a:p>
            <a:pPr algn="ctr"/>
            <a:r>
              <a:rPr lang="en-US" sz="4000" b="1" cap="none" spc="300" dirty="0" smtClean="0">
                <a:ln w="0"/>
                <a:solidFill>
                  <a:srgbClr val="0070C0"/>
                </a:solidFill>
                <a:effectLst>
                  <a:reflection blurRad="6350" stA="53000" endA="300" endPos="35500" dir="5400000" sy="-90000" algn="bl" rotWithShape="0"/>
                </a:effectLst>
              </a:rPr>
              <a:t>AGENDA</a:t>
            </a:r>
            <a:endParaRPr lang="en-US" sz="4000" b="1" cap="none" spc="300" dirty="0">
              <a:ln w="0"/>
              <a:solidFill>
                <a:srgbClr val="0070C0"/>
              </a:solidFill>
              <a:effectLst>
                <a:reflection blurRad="6350" stA="53000" endA="300" endPos="35500" dir="5400000" sy="-90000" algn="bl" rotWithShape="0"/>
              </a:effectLst>
            </a:endParaRPr>
          </a:p>
        </p:txBody>
      </p:sp>
      <p:sp>
        <p:nvSpPr>
          <p:cNvPr id="5" name="TextBox 4"/>
          <p:cNvSpPr txBox="1"/>
          <p:nvPr/>
        </p:nvSpPr>
        <p:spPr>
          <a:xfrm>
            <a:off x="848246" y="1833076"/>
            <a:ext cx="6645859" cy="317009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b="1" spc="300" dirty="0" smtClean="0">
                <a:solidFill>
                  <a:srgbClr val="002060"/>
                </a:solidFill>
              </a:rPr>
              <a:t>Recap : On Previous Session</a:t>
            </a:r>
          </a:p>
          <a:p>
            <a:pPr marL="285750" indent="-285750">
              <a:lnSpc>
                <a:spcPct val="200000"/>
              </a:lnSpc>
              <a:buFont typeface="Arial" panose="020B0604020202020204" pitchFamily="34" charset="0"/>
              <a:buChar char="•"/>
            </a:pPr>
            <a:r>
              <a:rPr lang="en-US" sz="2000" b="1" spc="300" dirty="0" smtClean="0">
                <a:solidFill>
                  <a:srgbClr val="002060"/>
                </a:solidFill>
              </a:rPr>
              <a:t>Types of Malware Attacks</a:t>
            </a:r>
          </a:p>
          <a:p>
            <a:pPr marL="285750" indent="-285750">
              <a:lnSpc>
                <a:spcPct val="200000"/>
              </a:lnSpc>
              <a:buFont typeface="Arial" panose="020B0604020202020204" pitchFamily="34" charset="0"/>
              <a:buChar char="•"/>
            </a:pPr>
            <a:r>
              <a:rPr lang="en-US" sz="2000" b="1" spc="300" dirty="0" smtClean="0">
                <a:solidFill>
                  <a:srgbClr val="002060"/>
                </a:solidFill>
              </a:rPr>
              <a:t>Virus    : Impact | Mitigation | Takeaways</a:t>
            </a:r>
          </a:p>
          <a:p>
            <a:pPr marL="285750" indent="-285750">
              <a:lnSpc>
                <a:spcPct val="200000"/>
              </a:lnSpc>
              <a:buFont typeface="Arial" panose="020B0604020202020204" pitchFamily="34" charset="0"/>
              <a:buChar char="•"/>
            </a:pPr>
            <a:r>
              <a:rPr lang="en-IN" sz="2000" b="1" spc="300" dirty="0" smtClean="0">
                <a:solidFill>
                  <a:srgbClr val="002060"/>
                </a:solidFill>
              </a:rPr>
              <a:t>Worms  : </a:t>
            </a:r>
            <a:r>
              <a:rPr lang="en-US" sz="2000" b="1" spc="300" dirty="0" smtClean="0">
                <a:solidFill>
                  <a:srgbClr val="002060"/>
                </a:solidFill>
              </a:rPr>
              <a:t>Impact | Mitigation | Takeaways</a:t>
            </a:r>
            <a:endParaRPr lang="en-IN" sz="2000" b="1" spc="300" dirty="0" smtClean="0">
              <a:solidFill>
                <a:srgbClr val="002060"/>
              </a:solidFill>
            </a:endParaRPr>
          </a:p>
          <a:p>
            <a:pPr marL="285750" indent="-285750">
              <a:lnSpc>
                <a:spcPct val="200000"/>
              </a:lnSpc>
              <a:buFont typeface="Arial" panose="020B0604020202020204" pitchFamily="34" charset="0"/>
              <a:buChar char="•"/>
            </a:pPr>
            <a:r>
              <a:rPr lang="en-IN" sz="2000" b="1" spc="300" dirty="0" smtClean="0">
                <a:solidFill>
                  <a:srgbClr val="002060"/>
                </a:solidFill>
              </a:rPr>
              <a:t>Trojans : </a:t>
            </a:r>
            <a:r>
              <a:rPr lang="en-US" sz="2000" b="1" spc="300" dirty="0" smtClean="0">
                <a:solidFill>
                  <a:srgbClr val="002060"/>
                </a:solidFill>
              </a:rPr>
              <a:t>Impact | Mitigation |Takeaways</a:t>
            </a:r>
            <a:endParaRPr lang="en-IN" sz="2000" b="1" spc="300" dirty="0" smtClean="0">
              <a:solidFill>
                <a:srgbClr val="002060"/>
              </a:solidFill>
            </a:endParaRPr>
          </a:p>
        </p:txBody>
      </p:sp>
      <p:pic>
        <p:nvPicPr>
          <p:cNvPr id="1026" name="Picture 2" descr="Agenda Generic Fla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030" y="1760319"/>
            <a:ext cx="3315614" cy="3315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96400" y="2833352"/>
            <a:ext cx="2047740" cy="584775"/>
          </a:xfrm>
          <a:prstGeom prst="rect">
            <a:avLst/>
          </a:prstGeom>
          <a:noFill/>
        </p:spPr>
        <p:txBody>
          <a:bodyPr wrap="none" rtlCol="0">
            <a:spAutoFit/>
          </a:bodyPr>
          <a:lstStyle/>
          <a:p>
            <a:r>
              <a:rPr lang="en-US" sz="3200" b="1" spc="600" dirty="0" smtClean="0">
                <a:solidFill>
                  <a:schemeClr val="bg1"/>
                </a:solidFill>
                <a:latin typeface="+mj-lt"/>
              </a:rPr>
              <a:t>AGENDA</a:t>
            </a:r>
            <a:endParaRPr lang="en-IN" sz="3200" b="1" spc="600" dirty="0">
              <a:solidFill>
                <a:schemeClr val="bg1"/>
              </a:solidFill>
              <a:latin typeface="+mj-lt"/>
            </a:endParaRPr>
          </a:p>
        </p:txBody>
      </p:sp>
    </p:spTree>
    <p:extLst>
      <p:ext uri="{BB962C8B-B14F-4D97-AF65-F5344CB8AC3E}">
        <p14:creationId xmlns:p14="http://schemas.microsoft.com/office/powerpoint/2010/main" val="1653219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13+ Thousand Computer Worm Royalty-Free Images, Stock Photos &amp; Picture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t="15077"/>
          <a:stretch/>
        </p:blipFill>
        <p:spPr bwMode="auto">
          <a:xfrm>
            <a:off x="7082725" y="2381008"/>
            <a:ext cx="4628827" cy="39309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33220" y="1269315"/>
            <a:ext cx="10678331" cy="646331"/>
          </a:xfrm>
          <a:prstGeom prst="rect">
            <a:avLst/>
          </a:prstGeom>
        </p:spPr>
        <p:txBody>
          <a:bodyPr wrap="square">
            <a:spAutoFit/>
          </a:bodyPr>
          <a:lstStyle/>
          <a:p>
            <a:r>
              <a:rPr lang="en-US" spc="300" dirty="0">
                <a:solidFill>
                  <a:srgbClr val="374151"/>
                </a:solidFill>
                <a:latin typeface="Calibri" panose="020F0502020204030204" pitchFamily="34" charset="0"/>
                <a:cs typeface="Calibri" panose="020F0502020204030204" pitchFamily="34" charset="0"/>
              </a:rPr>
              <a:t>A</a:t>
            </a:r>
            <a:r>
              <a:rPr lang="en-US" b="0" i="0" spc="300" dirty="0" smtClean="0">
                <a:solidFill>
                  <a:srgbClr val="374151"/>
                </a:solidFill>
                <a:effectLst/>
                <a:latin typeface="Calibri" panose="020F0502020204030204" pitchFamily="34" charset="0"/>
                <a:cs typeface="Calibri" panose="020F0502020204030204" pitchFamily="34" charset="0"/>
              </a:rPr>
              <a:t> computer worm is a type of malicious software that can self-replicate and spread independently across computer networks.</a:t>
            </a:r>
            <a:endParaRPr lang="en-IN" spc="300" dirty="0">
              <a:latin typeface="Calibri" panose="020F0502020204030204" pitchFamily="34" charset="0"/>
              <a:cs typeface="Calibri" panose="020F0502020204030204" pitchFamily="34" charset="0"/>
            </a:endParaRPr>
          </a:p>
        </p:txBody>
      </p:sp>
      <p:sp>
        <p:nvSpPr>
          <p:cNvPr id="5" name="Rectangle 4"/>
          <p:cNvSpPr/>
          <p:nvPr/>
        </p:nvSpPr>
        <p:spPr>
          <a:xfrm>
            <a:off x="1033221" y="2487714"/>
            <a:ext cx="5724040" cy="1200329"/>
          </a:xfrm>
          <a:prstGeom prst="rect">
            <a:avLst/>
          </a:prstGeom>
        </p:spPr>
        <p:txBody>
          <a:bodyPr wrap="square">
            <a:spAutoFit/>
          </a:bodyPr>
          <a:lstStyle/>
          <a:p>
            <a:pPr marL="285750" indent="-285750">
              <a:buFont typeface="Arial" panose="020B0604020202020204" pitchFamily="34" charset="0"/>
              <a:buChar char="•"/>
            </a:pPr>
            <a:r>
              <a:rPr lang="en-US" b="0" i="0" spc="300" dirty="0" smtClean="0">
                <a:solidFill>
                  <a:srgbClr val="374151"/>
                </a:solidFill>
                <a:effectLst/>
                <a:latin typeface="Calibri" panose="020F0502020204030204" pitchFamily="34" charset="0"/>
                <a:cs typeface="Calibri" panose="020F0502020204030204" pitchFamily="34" charset="0"/>
              </a:rPr>
              <a:t>Unlike viruses, worms do not need to attach themselves to existing programs or files; they operate as standalone entities.</a:t>
            </a:r>
            <a:endParaRPr lang="en-IN" spc="300" dirty="0">
              <a:latin typeface="Calibri" panose="020F0502020204030204" pitchFamily="34" charset="0"/>
              <a:cs typeface="Calibri" panose="020F0502020204030204" pitchFamily="34" charset="0"/>
            </a:endParaRPr>
          </a:p>
        </p:txBody>
      </p:sp>
      <p:sp>
        <p:nvSpPr>
          <p:cNvPr id="6" name="Rectangle 5"/>
          <p:cNvSpPr/>
          <p:nvPr/>
        </p:nvSpPr>
        <p:spPr>
          <a:xfrm>
            <a:off x="1033221" y="3972437"/>
            <a:ext cx="5135105" cy="1754326"/>
          </a:xfrm>
          <a:prstGeom prst="rect">
            <a:avLst/>
          </a:prstGeom>
        </p:spPr>
        <p:txBody>
          <a:bodyPr wrap="square">
            <a:spAutoFit/>
          </a:bodyPr>
          <a:lstStyle/>
          <a:p>
            <a:pPr marL="285750" indent="-285750">
              <a:buFont typeface="Arial" panose="020B0604020202020204" pitchFamily="34" charset="0"/>
              <a:buChar char="•"/>
            </a:pPr>
            <a:r>
              <a:rPr lang="en-US" b="0" i="0" spc="300" dirty="0" smtClean="0">
                <a:solidFill>
                  <a:srgbClr val="374151"/>
                </a:solidFill>
                <a:effectLst/>
                <a:latin typeface="Calibri" panose="020F0502020204030204" pitchFamily="34" charset="0"/>
                <a:cs typeface="Calibri" panose="020F0502020204030204" pitchFamily="34" charset="0"/>
              </a:rPr>
              <a:t>Worms exploit vulnerabilities in computer systems to spread and can cause disruptions by consuming network bandwidth, slowing down systems, or carrying payloads that execute malicious actions.</a:t>
            </a:r>
            <a:endParaRPr lang="en-IN" spc="300" dirty="0">
              <a:latin typeface="Calibri" panose="020F0502020204030204" pitchFamily="34" charset="0"/>
              <a:cs typeface="Calibri" panose="020F0502020204030204" pitchFamily="34" charset="0"/>
            </a:endParaRPr>
          </a:p>
        </p:txBody>
      </p:sp>
      <p:sp>
        <p:nvSpPr>
          <p:cNvPr id="8" name="Rectangle 7"/>
          <p:cNvSpPr/>
          <p:nvPr/>
        </p:nvSpPr>
        <p:spPr>
          <a:xfrm>
            <a:off x="2537768" y="250689"/>
            <a:ext cx="7355288"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A Computer Worm</a:t>
            </a:r>
            <a:endParaRPr lang="en-IN" sz="3600" b="1" spc="300" dirty="0">
              <a:ln w="0"/>
              <a:solidFill>
                <a:srgbClr val="0070C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916388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7269" r="16064"/>
          <a:stretch/>
        </p:blipFill>
        <p:spPr>
          <a:xfrm>
            <a:off x="909637" y="959011"/>
            <a:ext cx="1438275" cy="1343962"/>
          </a:xfrm>
          <a:prstGeom prst="rect">
            <a:avLst/>
          </a:prstGeom>
        </p:spPr>
      </p:pic>
      <p:sp>
        <p:nvSpPr>
          <p:cNvPr id="7" name="Rectangle 6"/>
          <p:cNvSpPr/>
          <p:nvPr/>
        </p:nvSpPr>
        <p:spPr>
          <a:xfrm>
            <a:off x="2819400" y="1169327"/>
            <a:ext cx="8115300" cy="923330"/>
          </a:xfrm>
          <a:prstGeom prst="rect">
            <a:avLst/>
          </a:prstGeom>
        </p:spPr>
        <p:txBody>
          <a:bodyPr wrap="square">
            <a:spAutoFit/>
          </a:bodyPr>
          <a:lstStyle/>
          <a:p>
            <a:pPr marL="285750" indent="-285750">
              <a:buFont typeface="Arial" panose="020B0604020202020204" pitchFamily="34" charset="0"/>
              <a:buChar char="•"/>
            </a:pPr>
            <a:r>
              <a:rPr lang="en-US" b="1" i="0" dirty="0" smtClean="0">
                <a:solidFill>
                  <a:srgbClr val="333333"/>
                </a:solidFill>
                <a:effectLst/>
              </a:rPr>
              <a:t>Email Worm </a:t>
            </a:r>
            <a:r>
              <a:rPr lang="en-US" b="0" i="0" dirty="0" smtClean="0">
                <a:solidFill>
                  <a:srgbClr val="333333"/>
                </a:solidFill>
                <a:effectLst/>
              </a:rPr>
              <a:t>: As the name suggests, email worms (or mass-mailer worms) spread via email. They often do this in the form of email attachments, which are common vehicles for malware propagation.</a:t>
            </a:r>
            <a:endParaRPr lang="en-IN" dirty="0"/>
          </a:p>
        </p:txBody>
      </p:sp>
      <p:sp>
        <p:nvSpPr>
          <p:cNvPr id="8" name="Rectangle 7"/>
          <p:cNvSpPr/>
          <p:nvPr/>
        </p:nvSpPr>
        <p:spPr>
          <a:xfrm>
            <a:off x="2819400" y="3139417"/>
            <a:ext cx="8572500" cy="923330"/>
          </a:xfrm>
          <a:prstGeom prst="rect">
            <a:avLst/>
          </a:prstGeom>
        </p:spPr>
        <p:txBody>
          <a:bodyPr wrap="square">
            <a:spAutoFit/>
          </a:bodyPr>
          <a:lstStyle/>
          <a:p>
            <a:pPr marL="285750" indent="-285750">
              <a:buFont typeface="Arial" panose="020B0604020202020204" pitchFamily="34" charset="0"/>
              <a:buChar char="•"/>
            </a:pPr>
            <a:r>
              <a:rPr lang="en-US" b="1" dirty="0" smtClean="0">
                <a:solidFill>
                  <a:srgbClr val="333333"/>
                </a:solidFill>
              </a:rPr>
              <a:t>Internet Worm </a:t>
            </a:r>
            <a:r>
              <a:rPr lang="en-US" dirty="0" smtClean="0">
                <a:solidFill>
                  <a:srgbClr val="333333"/>
                </a:solidFill>
              </a:rPr>
              <a:t>: On </a:t>
            </a:r>
            <a:r>
              <a:rPr lang="en-US" dirty="0">
                <a:solidFill>
                  <a:srgbClr val="333333"/>
                </a:solidFill>
              </a:rPr>
              <a:t>an infected device, this worm will use the internet to run a scan looking for other devices with the security vulnerability it has already exploited, allowing it to spread at a quicker pace.</a:t>
            </a:r>
            <a:endParaRPr lang="en-IN" dirty="0">
              <a:solidFill>
                <a:srgbClr val="333333"/>
              </a:solidFill>
            </a:endParaRPr>
          </a:p>
        </p:txBody>
      </p:sp>
      <p:pic>
        <p:nvPicPr>
          <p:cNvPr id="10" name="Picture 9"/>
          <p:cNvPicPr>
            <a:picLocks noChangeAspect="1"/>
          </p:cNvPicPr>
          <p:nvPr/>
        </p:nvPicPr>
        <p:blipFill>
          <a:blip r:embed="rId3"/>
          <a:stretch>
            <a:fillRect/>
          </a:stretch>
        </p:blipFill>
        <p:spPr>
          <a:xfrm>
            <a:off x="885825" y="2894273"/>
            <a:ext cx="1438275" cy="1413619"/>
          </a:xfrm>
          <a:prstGeom prst="rect">
            <a:avLst/>
          </a:prstGeom>
        </p:spPr>
      </p:pic>
      <p:sp>
        <p:nvSpPr>
          <p:cNvPr id="11" name="Rectangle 10"/>
          <p:cNvSpPr/>
          <p:nvPr/>
        </p:nvSpPr>
        <p:spPr>
          <a:xfrm>
            <a:off x="2752725" y="4938440"/>
            <a:ext cx="8705850" cy="923330"/>
          </a:xfrm>
          <a:prstGeom prst="rect">
            <a:avLst/>
          </a:prstGeom>
        </p:spPr>
        <p:txBody>
          <a:bodyPr wrap="square">
            <a:spAutoFit/>
          </a:bodyPr>
          <a:lstStyle/>
          <a:p>
            <a:pPr marL="285750" indent="-285750">
              <a:buFont typeface="Arial" panose="020B0604020202020204" pitchFamily="34" charset="0"/>
              <a:buChar char="•"/>
            </a:pPr>
            <a:r>
              <a:rPr lang="en-US" b="1" dirty="0">
                <a:solidFill>
                  <a:srgbClr val="333333"/>
                </a:solidFill>
              </a:rPr>
              <a:t>File-sharing </a:t>
            </a:r>
            <a:r>
              <a:rPr lang="en-US" b="1" dirty="0" smtClean="0">
                <a:solidFill>
                  <a:srgbClr val="333333"/>
                </a:solidFill>
              </a:rPr>
              <a:t>worms</a:t>
            </a:r>
            <a:r>
              <a:rPr lang="en-US" dirty="0" smtClean="0">
                <a:solidFill>
                  <a:srgbClr val="333333"/>
                </a:solidFill>
              </a:rPr>
              <a:t>: It </a:t>
            </a:r>
            <a:r>
              <a:rPr lang="en-US" dirty="0">
                <a:solidFill>
                  <a:srgbClr val="333333"/>
                </a:solidFill>
              </a:rPr>
              <a:t>embed and disguise themselves in the form of benign media files, which an unknowing user will then download onto their device, hence allowing the worm in for infection</a:t>
            </a:r>
            <a:endParaRPr lang="en-IN" dirty="0">
              <a:solidFill>
                <a:srgbClr val="333333"/>
              </a:solidFill>
            </a:endParaRPr>
          </a:p>
        </p:txBody>
      </p:sp>
      <p:pic>
        <p:nvPicPr>
          <p:cNvPr id="13" name="Picture 12"/>
          <p:cNvPicPr>
            <a:picLocks noChangeAspect="1"/>
          </p:cNvPicPr>
          <p:nvPr/>
        </p:nvPicPr>
        <p:blipFill>
          <a:blip r:embed="rId4"/>
          <a:stretch>
            <a:fillRect/>
          </a:stretch>
        </p:blipFill>
        <p:spPr>
          <a:xfrm>
            <a:off x="933449" y="4899192"/>
            <a:ext cx="1438275" cy="1091821"/>
          </a:xfrm>
          <a:prstGeom prst="rect">
            <a:avLst/>
          </a:prstGeom>
        </p:spPr>
      </p:pic>
      <p:sp>
        <p:nvSpPr>
          <p:cNvPr id="15" name="Rectangle 14"/>
          <p:cNvSpPr/>
          <p:nvPr/>
        </p:nvSpPr>
        <p:spPr>
          <a:xfrm>
            <a:off x="2819400" y="60915"/>
            <a:ext cx="7355288"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Types of Worms</a:t>
            </a:r>
            <a:endParaRPr lang="en-IN" sz="3600" b="1" spc="300" dirty="0">
              <a:ln w="0"/>
              <a:solidFill>
                <a:srgbClr val="0070C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870185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2650" y="1256437"/>
            <a:ext cx="9315450" cy="1477328"/>
          </a:xfrm>
          <a:prstGeom prst="rect">
            <a:avLst/>
          </a:prstGeom>
        </p:spPr>
        <p:txBody>
          <a:bodyPr wrap="square">
            <a:spAutoFit/>
          </a:bodyPr>
          <a:lstStyle/>
          <a:p>
            <a:r>
              <a:rPr lang="en-US" b="1" i="0" dirty="0" smtClean="0">
                <a:solidFill>
                  <a:srgbClr val="333333"/>
                </a:solidFill>
                <a:effectLst/>
              </a:rPr>
              <a:t>Instant Messaging Worms </a:t>
            </a:r>
            <a:r>
              <a:rPr lang="en-US" b="0" i="0" dirty="0" smtClean="0">
                <a:solidFill>
                  <a:srgbClr val="333333"/>
                </a:solidFill>
                <a:effectLst/>
              </a:rPr>
              <a:t>disguise themselves as attachments and links on social media platforms and often include text that persuades you to click on the attachment or link in question. </a:t>
            </a:r>
          </a:p>
          <a:p>
            <a:endParaRPr lang="en-US" dirty="0">
              <a:solidFill>
                <a:srgbClr val="333333"/>
              </a:solidFill>
            </a:endParaRPr>
          </a:p>
          <a:p>
            <a:r>
              <a:rPr lang="en-US" b="0" i="0" dirty="0" smtClean="0">
                <a:solidFill>
                  <a:srgbClr val="333333"/>
                </a:solidFill>
                <a:effectLst/>
              </a:rPr>
              <a:t>For example, you may receive a link with text that claims a video or picture of you has been posted online.</a:t>
            </a:r>
            <a:endParaRPr lang="en-IN" dirty="0"/>
          </a:p>
        </p:txBody>
      </p:sp>
      <p:sp>
        <p:nvSpPr>
          <p:cNvPr id="5" name="Rectangle 4"/>
          <p:cNvSpPr/>
          <p:nvPr/>
        </p:nvSpPr>
        <p:spPr>
          <a:xfrm>
            <a:off x="2152650" y="3518238"/>
            <a:ext cx="9315450" cy="1477328"/>
          </a:xfrm>
          <a:prstGeom prst="rect">
            <a:avLst/>
          </a:prstGeom>
        </p:spPr>
        <p:txBody>
          <a:bodyPr wrap="square">
            <a:spAutoFit/>
          </a:bodyPr>
          <a:lstStyle/>
          <a:p>
            <a:r>
              <a:rPr lang="en-US" b="1" dirty="0">
                <a:solidFill>
                  <a:srgbClr val="333333"/>
                </a:solidFill>
              </a:rPr>
              <a:t>IRC (Internet Relay Chat)</a:t>
            </a:r>
            <a:r>
              <a:rPr lang="en-US" dirty="0">
                <a:solidFill>
                  <a:srgbClr val="333333"/>
                </a:solidFill>
              </a:rPr>
              <a:t> worms aren't much of an issue anymore, as IRC itself has fallen out of fashion. </a:t>
            </a:r>
            <a:r>
              <a:rPr lang="en-US" dirty="0">
                <a:solidFill>
                  <a:srgbClr val="333333"/>
                </a:solidFill>
              </a:rPr>
              <a:t>But they were a significant problem in the late 90s and early 2000s. </a:t>
            </a:r>
            <a:endParaRPr lang="en-US" dirty="0" smtClean="0">
              <a:solidFill>
                <a:srgbClr val="333333"/>
              </a:solidFill>
            </a:endParaRPr>
          </a:p>
          <a:p>
            <a:endParaRPr lang="en-US" dirty="0">
              <a:solidFill>
                <a:srgbClr val="333333"/>
              </a:solidFill>
            </a:endParaRPr>
          </a:p>
          <a:p>
            <a:r>
              <a:rPr lang="en-US" dirty="0" smtClean="0">
                <a:solidFill>
                  <a:srgbClr val="333333"/>
                </a:solidFill>
              </a:rPr>
              <a:t>Like </a:t>
            </a:r>
            <a:r>
              <a:rPr lang="en-US" dirty="0">
                <a:solidFill>
                  <a:srgbClr val="333333"/>
                </a:solidFill>
              </a:rPr>
              <a:t>instant messaging and email worms, IRC worms would spread via malicious attachments and links and would then access an infected user's contact list to spread further.</a:t>
            </a:r>
            <a:endParaRPr lang="en-IN" dirty="0">
              <a:solidFill>
                <a:srgbClr val="333333"/>
              </a:solidFill>
            </a:endParaRPr>
          </a:p>
        </p:txBody>
      </p:sp>
      <p:pic>
        <p:nvPicPr>
          <p:cNvPr id="7" name="Picture 6"/>
          <p:cNvPicPr>
            <a:picLocks noChangeAspect="1"/>
          </p:cNvPicPr>
          <p:nvPr/>
        </p:nvPicPr>
        <p:blipFill>
          <a:blip r:embed="rId2"/>
          <a:stretch>
            <a:fillRect/>
          </a:stretch>
        </p:blipFill>
        <p:spPr>
          <a:xfrm>
            <a:off x="0" y="3621278"/>
            <a:ext cx="2152650" cy="1271247"/>
          </a:xfrm>
          <a:prstGeom prst="rect">
            <a:avLst/>
          </a:prstGeom>
        </p:spPr>
      </p:pic>
      <p:pic>
        <p:nvPicPr>
          <p:cNvPr id="14340" name="Picture 4" descr="Chatwor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625" y="1256437"/>
            <a:ext cx="1349375" cy="128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975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8058" y="239877"/>
            <a:ext cx="7215886" cy="646331"/>
          </a:xfrm>
          <a:prstGeom prst="rect">
            <a:avLst/>
          </a:prstGeom>
          <a:noFill/>
        </p:spPr>
        <p:txBody>
          <a:bodyPr wrap="square" lIns="91440" tIns="45720" rIns="91440" bIns="45720">
            <a:spAutoFit/>
          </a:bodyPr>
          <a:lstStyle/>
          <a:p>
            <a:pPr algn="ctr"/>
            <a:r>
              <a:rPr lang="en-IN" sz="3600" b="1" spc="300" dirty="0">
                <a:ln w="0"/>
                <a:solidFill>
                  <a:srgbClr val="0070C0"/>
                </a:solidFill>
                <a:effectLst>
                  <a:reflection blurRad="6350" stA="53000" endA="300" endPos="35500" dir="5400000" sy="-90000" algn="bl" rotWithShape="0"/>
                </a:effectLst>
              </a:rPr>
              <a:t>Example: </a:t>
            </a:r>
            <a:r>
              <a:rPr lang="en-IN" sz="3600" b="1" spc="300" dirty="0" err="1">
                <a:ln w="0"/>
                <a:solidFill>
                  <a:srgbClr val="0070C0"/>
                </a:solidFill>
                <a:effectLst>
                  <a:reflection blurRad="6350" stA="53000" endA="300" endPos="35500" dir="5400000" sy="-90000" algn="bl" rotWithShape="0"/>
                </a:effectLst>
              </a:rPr>
              <a:t>Stuxnet</a:t>
            </a:r>
            <a:r>
              <a:rPr lang="en-IN" sz="3600" b="1" spc="300" dirty="0">
                <a:ln w="0"/>
                <a:solidFill>
                  <a:srgbClr val="0070C0"/>
                </a:solidFill>
                <a:effectLst>
                  <a:reflection blurRad="6350" stA="53000" endA="300" endPos="35500" dir="5400000" sy="-90000" algn="bl" rotWithShape="0"/>
                </a:effectLst>
              </a:rPr>
              <a:t> Worm (2010)</a:t>
            </a:r>
          </a:p>
        </p:txBody>
      </p:sp>
      <p:sp>
        <p:nvSpPr>
          <p:cNvPr id="5" name="Rectangle 4"/>
          <p:cNvSpPr/>
          <p:nvPr/>
        </p:nvSpPr>
        <p:spPr>
          <a:xfrm>
            <a:off x="805544" y="1101345"/>
            <a:ext cx="10580913" cy="1295868"/>
          </a:xfrm>
          <a:prstGeom prst="rect">
            <a:avLst/>
          </a:prstGeom>
        </p:spPr>
        <p:txBody>
          <a:bodyPr wrap="square">
            <a:spAutoFit/>
          </a:bodyPr>
          <a:lstStyle/>
          <a:p>
            <a:pPr>
              <a:lnSpc>
                <a:spcPct val="150000"/>
              </a:lnSpc>
            </a:pPr>
            <a:r>
              <a:rPr lang="en-US" spc="300" dirty="0">
                <a:solidFill>
                  <a:srgbClr val="374151"/>
                </a:solidFill>
              </a:rPr>
              <a:t>Stuxnet was a highly sophisticated computer worm discovered in 2010 that specifically targeted supervisory control and data acquisition (SCADA) systems used in industrial facilities.</a:t>
            </a:r>
            <a:endParaRPr lang="en-IN" spc="300" dirty="0">
              <a:solidFill>
                <a:srgbClr val="374151"/>
              </a:solidFill>
            </a:endParaRPr>
          </a:p>
        </p:txBody>
      </p:sp>
      <p:sp>
        <p:nvSpPr>
          <p:cNvPr id="6" name="Rectangle 5"/>
          <p:cNvSpPr/>
          <p:nvPr/>
        </p:nvSpPr>
        <p:spPr>
          <a:xfrm>
            <a:off x="805544" y="2612350"/>
            <a:ext cx="715554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spc="300" dirty="0">
                <a:solidFill>
                  <a:srgbClr val="374151"/>
                </a:solidFill>
              </a:rPr>
              <a:t>Stuxnet spread through infected USB drives and network vulnerabilities, particularly targeting Windows systems.</a:t>
            </a:r>
            <a:endParaRPr lang="en-IN" spc="300" dirty="0">
              <a:solidFill>
                <a:srgbClr val="374151"/>
              </a:solidFill>
            </a:endParaRPr>
          </a:p>
        </p:txBody>
      </p:sp>
      <p:sp>
        <p:nvSpPr>
          <p:cNvPr id="7" name="Rectangle 6"/>
          <p:cNvSpPr/>
          <p:nvPr/>
        </p:nvSpPr>
        <p:spPr>
          <a:xfrm>
            <a:off x="805544" y="4123355"/>
            <a:ext cx="7547429"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spc="300" dirty="0">
                <a:solidFill>
                  <a:srgbClr val="374151"/>
                </a:solidFill>
              </a:rPr>
              <a:t>Stuxnet had a dual payload. One part targeted and disrupted industrial processes, specifically those related to uranium enrichment in Iran. The other part was designed to spread and infect other systems.</a:t>
            </a:r>
            <a:endParaRPr lang="en-IN" spc="300" dirty="0">
              <a:solidFill>
                <a:srgbClr val="374151"/>
              </a:solidFill>
            </a:endParaRPr>
          </a:p>
        </p:txBody>
      </p:sp>
      <p:pic>
        <p:nvPicPr>
          <p:cNvPr id="16386" name="Picture 2" descr="The Stuxnet Virus: How it Works and How to Protect Yourself -  History-Compu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2973" y="3260284"/>
            <a:ext cx="3571692" cy="214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4402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e Real Story of Stuxnet - IEEE Spectrum"/>
          <p:cNvPicPr>
            <a:picLocks noChangeAspect="1" noChangeArrowheads="1"/>
          </p:cNvPicPr>
          <p:nvPr/>
        </p:nvPicPr>
        <p:blipFill rotWithShape="1">
          <a:blip r:embed="rId2">
            <a:extLst>
              <a:ext uri="{28A0092B-C50C-407E-A947-70E740481C1C}">
                <a14:useLocalDpi xmlns:a14="http://schemas.microsoft.com/office/drawing/2010/main" val="0"/>
              </a:ext>
            </a:extLst>
          </a:blip>
          <a:srcRect t="5080" b="4304"/>
          <a:stretch/>
        </p:blipFill>
        <p:spPr bwMode="auto">
          <a:xfrm>
            <a:off x="1418318" y="159657"/>
            <a:ext cx="9525000" cy="647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9282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37768" y="250689"/>
            <a:ext cx="7355288"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Mitigation</a:t>
            </a:r>
            <a:endParaRPr lang="en-IN" sz="3600" b="1" spc="300" dirty="0">
              <a:ln w="0"/>
              <a:solidFill>
                <a:srgbClr val="0070C0"/>
              </a:solidFill>
              <a:effectLst>
                <a:reflection blurRad="6350" stA="53000" endA="300" endPos="35500" dir="5400000" sy="-90000" algn="bl" rotWithShape="0"/>
              </a:effectLst>
            </a:endParaRPr>
          </a:p>
        </p:txBody>
      </p:sp>
      <p:sp>
        <p:nvSpPr>
          <p:cNvPr id="5" name="Rectangle 4"/>
          <p:cNvSpPr/>
          <p:nvPr/>
        </p:nvSpPr>
        <p:spPr>
          <a:xfrm>
            <a:off x="1039420" y="2096288"/>
            <a:ext cx="5544260" cy="2862322"/>
          </a:xfrm>
          <a:prstGeom prst="rect">
            <a:avLst/>
          </a:prstGeom>
        </p:spPr>
        <p:txBody>
          <a:bodyPr wrap="square">
            <a:spAutoFit/>
          </a:bodyPr>
          <a:lstStyle/>
          <a:p>
            <a:pPr>
              <a:buFont typeface="Arial" panose="020B0604020202020204" pitchFamily="34" charset="0"/>
              <a:buChar char="•"/>
            </a:pPr>
            <a:r>
              <a:rPr lang="en-US" b="1" i="0" spc="300" dirty="0" smtClean="0">
                <a:solidFill>
                  <a:srgbClr val="374151"/>
                </a:solidFill>
                <a:effectLst/>
              </a:rPr>
              <a:t>Patching Systems:</a:t>
            </a:r>
            <a:r>
              <a:rPr lang="en-US" b="0" i="0" spc="300" dirty="0" smtClean="0">
                <a:solidFill>
                  <a:srgbClr val="374151"/>
                </a:solidFill>
                <a:effectLst/>
              </a:rPr>
              <a:t> Stuxnet exploited zero-day vulnerabilities in Windows operating systems. Timely patching would have prevented its successful spread.</a:t>
            </a:r>
          </a:p>
          <a:p>
            <a:pPr>
              <a:buFont typeface="Arial" panose="020B0604020202020204" pitchFamily="34" charset="0"/>
              <a:buChar char="•"/>
            </a:pPr>
            <a:endParaRPr lang="en-US" spc="300" dirty="0">
              <a:solidFill>
                <a:srgbClr val="374151"/>
              </a:solidFill>
            </a:endParaRPr>
          </a:p>
          <a:p>
            <a:pPr>
              <a:buFont typeface="Arial" panose="020B0604020202020204" pitchFamily="34" charset="0"/>
              <a:buChar char="•"/>
            </a:pPr>
            <a:endParaRPr lang="en-US" b="0" i="0" spc="300" dirty="0" smtClean="0">
              <a:solidFill>
                <a:srgbClr val="374151"/>
              </a:solidFill>
              <a:effectLst/>
            </a:endParaRPr>
          </a:p>
          <a:p>
            <a:pPr>
              <a:buFont typeface="Arial" panose="020B0604020202020204" pitchFamily="34" charset="0"/>
              <a:buChar char="•"/>
            </a:pPr>
            <a:r>
              <a:rPr lang="en-US" b="1" i="0" spc="300" dirty="0" smtClean="0">
                <a:solidFill>
                  <a:srgbClr val="374151"/>
                </a:solidFill>
                <a:effectLst/>
              </a:rPr>
              <a:t>Network Segmentation:</a:t>
            </a:r>
            <a:r>
              <a:rPr lang="en-US" b="0" i="0" spc="300" dirty="0" smtClean="0">
                <a:solidFill>
                  <a:srgbClr val="374151"/>
                </a:solidFill>
                <a:effectLst/>
              </a:rPr>
              <a:t> Proper network segmentation would have limited the worm's ability to spread across systems.</a:t>
            </a:r>
            <a:endParaRPr lang="en-US" b="0" i="0" spc="300" dirty="0">
              <a:solidFill>
                <a:srgbClr val="374151"/>
              </a:solidFill>
              <a:effectLst/>
            </a:endParaRPr>
          </a:p>
        </p:txBody>
      </p:sp>
      <p:pic>
        <p:nvPicPr>
          <p:cNvPr id="18434" name="Picture 2" descr="What is a zero-day exploit? Definition and prevention tips – Nort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280" y="1444980"/>
            <a:ext cx="4481640" cy="416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966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37768" y="250689"/>
            <a:ext cx="7355288"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Key Takeaways</a:t>
            </a:r>
            <a:endParaRPr lang="en-IN" sz="3600" b="1" spc="300" dirty="0">
              <a:ln w="0"/>
              <a:solidFill>
                <a:srgbClr val="0070C0"/>
              </a:solidFill>
              <a:effectLst>
                <a:reflection blurRad="6350" stA="53000" endA="300" endPos="35500" dir="5400000" sy="-90000" algn="bl" rotWithShape="0"/>
              </a:effectLst>
            </a:endParaRPr>
          </a:p>
        </p:txBody>
      </p:sp>
      <p:sp>
        <p:nvSpPr>
          <p:cNvPr id="5" name="Rectangle 4"/>
          <p:cNvSpPr/>
          <p:nvPr/>
        </p:nvSpPr>
        <p:spPr>
          <a:xfrm>
            <a:off x="770021" y="1225131"/>
            <a:ext cx="10202779" cy="4801314"/>
          </a:xfrm>
          <a:prstGeom prst="rect">
            <a:avLst/>
          </a:prstGeom>
        </p:spPr>
        <p:txBody>
          <a:bodyPr wrap="square">
            <a:spAutoFit/>
          </a:bodyPr>
          <a:lstStyle/>
          <a:p>
            <a:r>
              <a:rPr lang="en-US" b="1" spc="300" dirty="0">
                <a:solidFill>
                  <a:srgbClr val="374151"/>
                </a:solidFill>
              </a:rPr>
              <a:t>Targeted Attacks: </a:t>
            </a:r>
            <a:r>
              <a:rPr lang="en-US" spc="300" dirty="0">
                <a:solidFill>
                  <a:srgbClr val="374151"/>
                </a:solidFill>
              </a:rPr>
              <a:t>Stuxnet demonstrated the capability of worms to execute targeted and highly specialized attacks on industrial systems</a:t>
            </a:r>
            <a:r>
              <a:rPr lang="en-US" spc="300" dirty="0" smtClean="0">
                <a:solidFill>
                  <a:srgbClr val="374151"/>
                </a:solidFill>
              </a:rPr>
              <a:t>.</a:t>
            </a:r>
          </a:p>
          <a:p>
            <a:endParaRPr lang="en-US" spc="300" dirty="0" smtClean="0">
              <a:solidFill>
                <a:srgbClr val="374151"/>
              </a:solidFill>
            </a:endParaRPr>
          </a:p>
          <a:p>
            <a:pPr>
              <a:buFont typeface="Arial" panose="020B0604020202020204" pitchFamily="34" charset="0"/>
              <a:buChar char="•"/>
            </a:pPr>
            <a:endParaRPr lang="en-US" spc="300" dirty="0">
              <a:solidFill>
                <a:srgbClr val="374151"/>
              </a:solidFill>
            </a:endParaRPr>
          </a:p>
          <a:p>
            <a:r>
              <a:rPr lang="en-US" b="1" spc="300" dirty="0">
                <a:solidFill>
                  <a:srgbClr val="374151"/>
                </a:solidFill>
              </a:rPr>
              <a:t>Nation-State Involvement: </a:t>
            </a:r>
            <a:r>
              <a:rPr lang="en-US" spc="300" dirty="0">
                <a:solidFill>
                  <a:srgbClr val="374151"/>
                </a:solidFill>
              </a:rPr>
              <a:t>Stuxnet was believed to be developed by a nation-state (rumored to be a joint effort by the United States and Israel), highlighting the potential involvement of governments in cyber-espionage</a:t>
            </a:r>
            <a:r>
              <a:rPr lang="en-US" spc="300" dirty="0" smtClean="0">
                <a:solidFill>
                  <a:srgbClr val="374151"/>
                </a:solidFill>
              </a:rPr>
              <a:t>.</a:t>
            </a:r>
          </a:p>
          <a:p>
            <a:endParaRPr lang="en-US" spc="300" dirty="0" smtClean="0">
              <a:solidFill>
                <a:srgbClr val="374151"/>
              </a:solidFill>
            </a:endParaRPr>
          </a:p>
          <a:p>
            <a:pPr>
              <a:buFont typeface="Arial" panose="020B0604020202020204" pitchFamily="34" charset="0"/>
              <a:buChar char="•"/>
            </a:pPr>
            <a:endParaRPr lang="en-US" spc="300" dirty="0">
              <a:solidFill>
                <a:srgbClr val="374151"/>
              </a:solidFill>
            </a:endParaRPr>
          </a:p>
          <a:p>
            <a:r>
              <a:rPr lang="en-US" b="1" spc="300" dirty="0">
                <a:solidFill>
                  <a:srgbClr val="374151"/>
                </a:solidFill>
              </a:rPr>
              <a:t>Cross-Border Impact</a:t>
            </a:r>
            <a:r>
              <a:rPr lang="en-US" spc="300" dirty="0">
                <a:solidFill>
                  <a:srgbClr val="374151"/>
                </a:solidFill>
              </a:rPr>
              <a:t>: Stuxnet showcased how a cyber-weapon could have cross-border implications, affecting critical infrastructure on a global scale</a:t>
            </a:r>
            <a:r>
              <a:rPr lang="en-US" spc="300" dirty="0" smtClean="0">
                <a:solidFill>
                  <a:srgbClr val="374151"/>
                </a:solidFill>
              </a:rPr>
              <a:t>.</a:t>
            </a:r>
          </a:p>
          <a:p>
            <a:endParaRPr lang="en-US" spc="300" dirty="0" smtClean="0">
              <a:solidFill>
                <a:srgbClr val="374151"/>
              </a:solidFill>
            </a:endParaRPr>
          </a:p>
          <a:p>
            <a:pPr>
              <a:buFont typeface="Arial" panose="020B0604020202020204" pitchFamily="34" charset="0"/>
              <a:buChar char="•"/>
            </a:pPr>
            <a:endParaRPr lang="en-US" spc="300" dirty="0">
              <a:solidFill>
                <a:srgbClr val="374151"/>
              </a:solidFill>
            </a:endParaRPr>
          </a:p>
          <a:p>
            <a:r>
              <a:rPr lang="en-US" spc="300" dirty="0">
                <a:solidFill>
                  <a:srgbClr val="374151"/>
                </a:solidFill>
              </a:rPr>
              <a:t>The Stuxnet worm remains a landmark example of the evolving nature of cybersecurity threats, particularly in the context of state-sponsored cyber-attacks and the potential for worms to cause physical damage to critical infrastructure.</a:t>
            </a:r>
          </a:p>
        </p:txBody>
      </p:sp>
      <p:pic>
        <p:nvPicPr>
          <p:cNvPr id="19458" name="Picture 2" descr="Key Takeaways Photos, Images and Pictures"/>
          <p:cNvPicPr>
            <a:picLocks noChangeAspect="1" noChangeArrowheads="1"/>
          </p:cNvPicPr>
          <p:nvPr/>
        </p:nvPicPr>
        <p:blipFill rotWithShape="1">
          <a:blip r:embed="rId2">
            <a:extLst>
              <a:ext uri="{28A0092B-C50C-407E-A947-70E740481C1C}">
                <a14:useLocalDpi xmlns:a14="http://schemas.microsoft.com/office/drawing/2010/main" val="0"/>
              </a:ext>
            </a:extLst>
          </a:blip>
          <a:srcRect t="27525" b="34580"/>
          <a:stretch/>
        </p:blipFill>
        <p:spPr bwMode="auto">
          <a:xfrm>
            <a:off x="1230396" y="214477"/>
            <a:ext cx="3095625" cy="101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8872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What are Trojan horses, and what types are there? | Kasper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40" y="-1"/>
            <a:ext cx="12309140" cy="69347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1557" y="2464765"/>
            <a:ext cx="4045403" cy="1323439"/>
          </a:xfrm>
          <a:prstGeom prst="rect">
            <a:avLst/>
          </a:prstGeom>
          <a:noFill/>
        </p:spPr>
        <p:txBody>
          <a:bodyPr wrap="none" rtlCol="0">
            <a:spAutoFit/>
          </a:bodyPr>
          <a:lstStyle/>
          <a:p>
            <a:r>
              <a:rPr lang="en-US" sz="8000" b="1" dirty="0" smtClean="0">
                <a:solidFill>
                  <a:schemeClr val="bg1"/>
                </a:solidFill>
              </a:rPr>
              <a:t>TROJANS</a:t>
            </a:r>
            <a:endParaRPr lang="en-IN" sz="8000" b="1" dirty="0">
              <a:solidFill>
                <a:schemeClr val="bg1"/>
              </a:solidFill>
            </a:endParaRPr>
          </a:p>
        </p:txBody>
      </p:sp>
    </p:spTree>
    <p:extLst>
      <p:ext uri="{BB962C8B-B14F-4D97-AF65-F5344CB8AC3E}">
        <p14:creationId xmlns:p14="http://schemas.microsoft.com/office/powerpoint/2010/main" val="13696694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What is a Trojan Horse Virus? Types &amp; Prevention in 2023"/>
          <p:cNvPicPr>
            <a:picLocks noChangeAspect="1" noChangeArrowheads="1"/>
          </p:cNvPicPr>
          <p:nvPr/>
        </p:nvPicPr>
        <p:blipFill rotWithShape="1">
          <a:blip r:embed="rId2">
            <a:extLst>
              <a:ext uri="{28A0092B-C50C-407E-A947-70E740481C1C}">
                <a14:useLocalDpi xmlns:a14="http://schemas.microsoft.com/office/drawing/2010/main" val="0"/>
              </a:ext>
            </a:extLst>
          </a:blip>
          <a:srcRect l="25306" t="19208" r="19537"/>
          <a:stretch/>
        </p:blipFill>
        <p:spPr bwMode="auto">
          <a:xfrm>
            <a:off x="8325854" y="2150955"/>
            <a:ext cx="3866146" cy="29636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6428" y="1093602"/>
            <a:ext cx="8079025" cy="5078313"/>
          </a:xfrm>
          <a:prstGeom prst="rect">
            <a:avLst/>
          </a:prstGeom>
        </p:spPr>
        <p:txBody>
          <a:bodyPr wrap="square">
            <a:spAutoFit/>
          </a:bodyPr>
          <a:lstStyle/>
          <a:p>
            <a:pPr marL="285750" indent="-285750">
              <a:lnSpc>
                <a:spcPct val="150000"/>
              </a:lnSpc>
              <a:buFont typeface="Arial" panose="020B0604020202020204" pitchFamily="34" charset="0"/>
              <a:buChar char="•"/>
            </a:pPr>
            <a:r>
              <a:rPr lang="en-US" b="0" i="0" spc="300" dirty="0" smtClean="0">
                <a:solidFill>
                  <a:srgbClr val="374151"/>
                </a:solidFill>
                <a:effectLst/>
              </a:rPr>
              <a:t>In cybersecurity, a Trojan, short for Trojan Horse, is a type of malicious software that disguises itself as a legitimate program or file to deceive users. </a:t>
            </a:r>
          </a:p>
          <a:p>
            <a:pPr marL="285750" indent="-285750">
              <a:lnSpc>
                <a:spcPct val="150000"/>
              </a:lnSpc>
              <a:buFont typeface="Arial" panose="020B0604020202020204" pitchFamily="34" charset="0"/>
              <a:buChar char="•"/>
            </a:pPr>
            <a:endParaRPr lang="en-US" spc="300" dirty="0">
              <a:solidFill>
                <a:srgbClr val="374151"/>
              </a:solidFill>
            </a:endParaRPr>
          </a:p>
          <a:p>
            <a:pPr marL="285750" indent="-285750">
              <a:lnSpc>
                <a:spcPct val="150000"/>
              </a:lnSpc>
              <a:buFont typeface="Arial" panose="020B0604020202020204" pitchFamily="34" charset="0"/>
              <a:buChar char="•"/>
            </a:pPr>
            <a:r>
              <a:rPr lang="en-US" b="0" i="0" spc="300" dirty="0" smtClean="0">
                <a:solidFill>
                  <a:srgbClr val="374151"/>
                </a:solidFill>
                <a:effectLst/>
              </a:rPr>
              <a:t>Unlike viruses and worms, Trojans do not replicate themselves but rely on social engineering tactics to trick users into installing them. </a:t>
            </a:r>
          </a:p>
          <a:p>
            <a:pPr marL="285750" indent="-285750">
              <a:lnSpc>
                <a:spcPct val="150000"/>
              </a:lnSpc>
              <a:buFont typeface="Arial" panose="020B0604020202020204" pitchFamily="34" charset="0"/>
              <a:buChar char="•"/>
            </a:pPr>
            <a:endParaRPr lang="en-US" spc="300" dirty="0">
              <a:solidFill>
                <a:srgbClr val="374151"/>
              </a:solidFill>
            </a:endParaRPr>
          </a:p>
          <a:p>
            <a:pPr marL="285750" indent="-285750">
              <a:lnSpc>
                <a:spcPct val="150000"/>
              </a:lnSpc>
              <a:buFont typeface="Arial" panose="020B0604020202020204" pitchFamily="34" charset="0"/>
              <a:buChar char="•"/>
            </a:pPr>
            <a:r>
              <a:rPr lang="en-US" b="0" i="0" spc="300" dirty="0" smtClean="0">
                <a:solidFill>
                  <a:srgbClr val="374151"/>
                </a:solidFill>
                <a:effectLst/>
              </a:rPr>
              <a:t>Once installed, Trojans can perform various malicious activities, such as stealing sensitive information, providing unauthorized access to the system, or delivering additional malware.</a:t>
            </a:r>
            <a:endParaRPr lang="en-IN" spc="300" dirty="0"/>
          </a:p>
        </p:txBody>
      </p:sp>
      <p:sp>
        <p:nvSpPr>
          <p:cNvPr id="5" name="Rectangle 4"/>
          <p:cNvSpPr/>
          <p:nvPr/>
        </p:nvSpPr>
        <p:spPr>
          <a:xfrm>
            <a:off x="2537768" y="250689"/>
            <a:ext cx="7355288"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Trojans</a:t>
            </a:r>
            <a:endParaRPr lang="en-IN" sz="3600" b="1" spc="300" dirty="0">
              <a:ln w="0"/>
              <a:solidFill>
                <a:srgbClr val="0070C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1879090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Emotet: The Trojan is Now Looking For “COVID-19” As An Opportunity | Cyware  | Research and Analys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3906" y="3399239"/>
            <a:ext cx="3594025" cy="25418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37767" y="250689"/>
            <a:ext cx="8098147"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Example :  Emotet Trojan (2014)</a:t>
            </a:r>
            <a:endParaRPr lang="en-IN" sz="3600" b="1" spc="300" dirty="0">
              <a:ln w="0"/>
              <a:solidFill>
                <a:srgbClr val="0070C0"/>
              </a:solidFill>
              <a:effectLst>
                <a:reflection blurRad="6350" stA="53000" endA="300" endPos="35500" dir="5400000" sy="-90000" algn="bl" rotWithShape="0"/>
              </a:effectLst>
            </a:endParaRPr>
          </a:p>
        </p:txBody>
      </p:sp>
      <p:sp>
        <p:nvSpPr>
          <p:cNvPr id="5" name="Rectangle 4"/>
          <p:cNvSpPr/>
          <p:nvPr/>
        </p:nvSpPr>
        <p:spPr>
          <a:xfrm>
            <a:off x="1090862" y="1469540"/>
            <a:ext cx="9545053" cy="646331"/>
          </a:xfrm>
          <a:prstGeom prst="rect">
            <a:avLst/>
          </a:prstGeom>
        </p:spPr>
        <p:txBody>
          <a:bodyPr wrap="square">
            <a:spAutoFit/>
          </a:bodyPr>
          <a:lstStyle/>
          <a:p>
            <a:r>
              <a:rPr lang="en-US" spc="300" dirty="0">
                <a:solidFill>
                  <a:srgbClr val="374151"/>
                </a:solidFill>
                <a:latin typeface="Calibri" panose="020F0502020204030204" pitchFamily="34" charset="0"/>
                <a:cs typeface="Calibri" panose="020F0502020204030204" pitchFamily="34" charset="0"/>
              </a:rPr>
              <a:t>Emotet is a notorious Trojan that emerged around 2014 and primarily targeted Windows systems.</a:t>
            </a:r>
            <a:endParaRPr lang="en-IN" spc="300" dirty="0">
              <a:solidFill>
                <a:srgbClr val="374151"/>
              </a:solidFill>
              <a:latin typeface="Calibri" panose="020F0502020204030204" pitchFamily="34" charset="0"/>
              <a:cs typeface="Calibri" panose="020F0502020204030204" pitchFamily="34" charset="0"/>
            </a:endParaRPr>
          </a:p>
        </p:txBody>
      </p:sp>
      <p:sp>
        <p:nvSpPr>
          <p:cNvPr id="6" name="Rectangle 5"/>
          <p:cNvSpPr/>
          <p:nvPr/>
        </p:nvSpPr>
        <p:spPr>
          <a:xfrm>
            <a:off x="1090862" y="2475909"/>
            <a:ext cx="7536303" cy="1200329"/>
          </a:xfrm>
          <a:prstGeom prst="rect">
            <a:avLst/>
          </a:prstGeom>
        </p:spPr>
        <p:txBody>
          <a:bodyPr wrap="square">
            <a:spAutoFit/>
          </a:bodyPr>
          <a:lstStyle/>
          <a:p>
            <a:pPr marL="285750" indent="-285750">
              <a:buFont typeface="Arial" panose="020B0604020202020204" pitchFamily="34" charset="0"/>
              <a:buChar char="•"/>
            </a:pPr>
            <a:r>
              <a:rPr lang="en-US" b="0" i="0" spc="300" dirty="0" smtClean="0">
                <a:solidFill>
                  <a:srgbClr val="374151"/>
                </a:solidFill>
                <a:effectLst/>
                <a:latin typeface="Calibri" panose="020F0502020204030204" pitchFamily="34" charset="0"/>
                <a:cs typeface="Calibri" panose="020F0502020204030204" pitchFamily="34" charset="0"/>
              </a:rPr>
              <a:t>Emotet was often delivered through malicious email attachments or links. The emails typically appeared to be legitimate and might contain seemingly innocuous content.</a:t>
            </a:r>
            <a:endParaRPr lang="en-IN" spc="300" dirty="0">
              <a:latin typeface="Calibri" panose="020F0502020204030204" pitchFamily="34" charset="0"/>
              <a:cs typeface="Calibri" panose="020F0502020204030204" pitchFamily="34" charset="0"/>
            </a:endParaRPr>
          </a:p>
        </p:txBody>
      </p:sp>
      <p:sp>
        <p:nvSpPr>
          <p:cNvPr id="7" name="Rectangle 6"/>
          <p:cNvSpPr/>
          <p:nvPr/>
        </p:nvSpPr>
        <p:spPr>
          <a:xfrm>
            <a:off x="1090862" y="3887615"/>
            <a:ext cx="6780930" cy="1477328"/>
          </a:xfrm>
          <a:prstGeom prst="rect">
            <a:avLst/>
          </a:prstGeom>
        </p:spPr>
        <p:txBody>
          <a:bodyPr wrap="square">
            <a:spAutoFit/>
          </a:bodyPr>
          <a:lstStyle/>
          <a:p>
            <a:pPr marL="285750" indent="-285750">
              <a:buFont typeface="Arial" panose="020B0604020202020204" pitchFamily="34" charset="0"/>
              <a:buChar char="•"/>
            </a:pPr>
            <a:r>
              <a:rPr lang="en-US" b="0" i="0" spc="300" dirty="0" smtClean="0">
                <a:solidFill>
                  <a:srgbClr val="374151"/>
                </a:solidFill>
                <a:effectLst/>
                <a:latin typeface="Calibri" panose="020F0502020204030204" pitchFamily="34" charset="0"/>
                <a:cs typeface="Calibri" panose="020F0502020204030204" pitchFamily="34" charset="0"/>
              </a:rPr>
              <a:t>Once a user opened the malicious attachment or clicked on a link, Emotet would be activated, and it had the ability to download and install additional malicious payloads, turning the infected system into a botnet</a:t>
            </a:r>
            <a:r>
              <a:rPr lang="en-US" b="0" i="0" dirty="0" smtClean="0">
                <a:solidFill>
                  <a:srgbClr val="374151"/>
                </a:solidFill>
                <a:effectLst/>
                <a:latin typeface="Söhne"/>
              </a:rPr>
              <a:t>.</a:t>
            </a:r>
            <a:endParaRPr lang="en-IN" dirty="0"/>
          </a:p>
        </p:txBody>
      </p:sp>
    </p:spTree>
    <p:extLst>
      <p:ext uri="{BB962C8B-B14F-4D97-AF65-F5344CB8AC3E}">
        <p14:creationId xmlns:p14="http://schemas.microsoft.com/office/powerpoint/2010/main" val="3760863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ypes of Malware and How To Prevent Them - Panda Secur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0453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2532" name="Picture 4" descr="Emotet – Never Let Your Guard Down"/>
          <p:cNvPicPr>
            <a:picLocks noChangeAspect="1" noChangeArrowheads="1"/>
          </p:cNvPicPr>
          <p:nvPr/>
        </p:nvPicPr>
        <p:blipFill rotWithShape="1">
          <a:blip r:embed="rId2">
            <a:extLst>
              <a:ext uri="{28A0092B-C50C-407E-A947-70E740481C1C}">
                <a14:useLocalDpi xmlns:a14="http://schemas.microsoft.com/office/drawing/2010/main" val="0"/>
              </a:ext>
            </a:extLst>
          </a:blip>
          <a:srcRect l="825" t="4619" r="990" b="22999"/>
          <a:stretch/>
        </p:blipFill>
        <p:spPr bwMode="auto">
          <a:xfrm>
            <a:off x="0" y="238539"/>
            <a:ext cx="12145337" cy="48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4342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52" y="1143074"/>
            <a:ext cx="6666154" cy="5078313"/>
          </a:xfrm>
          <a:prstGeom prst="rect">
            <a:avLst/>
          </a:prstGeom>
        </p:spPr>
        <p:txBody>
          <a:bodyPr wrap="square">
            <a:spAutoFit/>
          </a:bodyPr>
          <a:lstStyle/>
          <a:p>
            <a:pPr marL="285750" indent="-285750">
              <a:lnSpc>
                <a:spcPct val="150000"/>
              </a:lnSpc>
              <a:buFont typeface="Arial" panose="020B0604020202020204" pitchFamily="34" charset="0"/>
              <a:buChar char="•"/>
            </a:pPr>
            <a:r>
              <a:rPr lang="en-US" b="1" spc="300" dirty="0">
                <a:solidFill>
                  <a:srgbClr val="374151"/>
                </a:solidFill>
              </a:rPr>
              <a:t>Spreading Mechanism: </a:t>
            </a:r>
            <a:r>
              <a:rPr lang="en-US" spc="300" dirty="0">
                <a:solidFill>
                  <a:srgbClr val="374151"/>
                </a:solidFill>
              </a:rPr>
              <a:t>Emotet was known for its ability to self-propagate by sending malicious emails to contacts in the victim's address book, making it challenging to contain</a:t>
            </a:r>
            <a:r>
              <a:rPr lang="en-US" spc="300" dirty="0" smtClean="0">
                <a:solidFill>
                  <a:srgbClr val="374151"/>
                </a:solidFill>
              </a:rPr>
              <a:t>.</a:t>
            </a:r>
          </a:p>
          <a:p>
            <a:pPr marL="285750" indent="-285750">
              <a:lnSpc>
                <a:spcPct val="150000"/>
              </a:lnSpc>
              <a:buFont typeface="Arial" panose="020B0604020202020204" pitchFamily="34" charset="0"/>
              <a:buChar char="•"/>
            </a:pPr>
            <a:endParaRPr lang="en-US" spc="300" dirty="0">
              <a:solidFill>
                <a:srgbClr val="374151"/>
              </a:solidFill>
            </a:endParaRPr>
          </a:p>
          <a:p>
            <a:pPr marL="285750" indent="-285750">
              <a:lnSpc>
                <a:spcPct val="150000"/>
              </a:lnSpc>
              <a:buFont typeface="Arial" panose="020B0604020202020204" pitchFamily="34" charset="0"/>
              <a:buChar char="•"/>
            </a:pPr>
            <a:r>
              <a:rPr lang="en-US" spc="300" dirty="0" smtClean="0">
                <a:solidFill>
                  <a:srgbClr val="374151"/>
                </a:solidFill>
              </a:rPr>
              <a:t>Emotet's </a:t>
            </a:r>
            <a:r>
              <a:rPr lang="en-US" spc="300" dirty="0">
                <a:solidFill>
                  <a:srgbClr val="374151"/>
                </a:solidFill>
              </a:rPr>
              <a:t>modular design allowed it to evolve and adapt its functionality, making it a versatile tool for various malicious activities</a:t>
            </a:r>
            <a:r>
              <a:rPr lang="en-US" spc="300" dirty="0" smtClean="0">
                <a:solidFill>
                  <a:srgbClr val="374151"/>
                </a:solidFill>
              </a:rPr>
              <a:t>.</a:t>
            </a:r>
          </a:p>
          <a:p>
            <a:pPr marL="285750" indent="-285750">
              <a:lnSpc>
                <a:spcPct val="150000"/>
              </a:lnSpc>
              <a:buFont typeface="Arial" panose="020B0604020202020204" pitchFamily="34" charset="0"/>
              <a:buChar char="•"/>
            </a:pPr>
            <a:endParaRPr lang="en-US" spc="300" dirty="0">
              <a:solidFill>
                <a:srgbClr val="374151"/>
              </a:solidFill>
            </a:endParaRPr>
          </a:p>
          <a:p>
            <a:pPr marL="285750" indent="-285750">
              <a:lnSpc>
                <a:spcPct val="150000"/>
              </a:lnSpc>
              <a:buFont typeface="Arial" panose="020B0604020202020204" pitchFamily="34" charset="0"/>
              <a:buChar char="•"/>
            </a:pPr>
            <a:r>
              <a:rPr lang="en-US" spc="300" dirty="0" smtClean="0">
                <a:solidFill>
                  <a:srgbClr val="374151"/>
                </a:solidFill>
              </a:rPr>
              <a:t>Emotet </a:t>
            </a:r>
            <a:r>
              <a:rPr lang="en-US" spc="300" dirty="0">
                <a:solidFill>
                  <a:srgbClr val="374151"/>
                </a:solidFill>
              </a:rPr>
              <a:t>was often used as a delivery mechanism for other malware, including ransomware and banking Trojans.</a:t>
            </a:r>
          </a:p>
        </p:txBody>
      </p:sp>
      <p:sp>
        <p:nvSpPr>
          <p:cNvPr id="6" name="Rectangle 5"/>
          <p:cNvSpPr/>
          <p:nvPr/>
        </p:nvSpPr>
        <p:spPr>
          <a:xfrm>
            <a:off x="2537767" y="250689"/>
            <a:ext cx="8098147"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Impacts</a:t>
            </a:r>
            <a:endParaRPr lang="en-IN" sz="3600" b="1" spc="300" dirty="0">
              <a:ln w="0"/>
              <a:solidFill>
                <a:srgbClr val="0070C0"/>
              </a:solidFill>
              <a:effectLst>
                <a:reflection blurRad="6350" stA="53000" endA="300" endPos="35500" dir="5400000" sy="-90000" algn="bl" rotWithShape="0"/>
              </a:effectLst>
            </a:endParaRPr>
          </a:p>
        </p:txBody>
      </p:sp>
      <p:pic>
        <p:nvPicPr>
          <p:cNvPr id="8" name="Picture 7"/>
          <p:cNvPicPr>
            <a:picLocks noChangeAspect="1"/>
          </p:cNvPicPr>
          <p:nvPr/>
        </p:nvPicPr>
        <p:blipFill>
          <a:blip r:embed="rId2"/>
          <a:stretch>
            <a:fillRect/>
          </a:stretch>
        </p:blipFill>
        <p:spPr>
          <a:xfrm>
            <a:off x="7746206" y="1888436"/>
            <a:ext cx="3993883" cy="3303174"/>
          </a:xfrm>
          <a:prstGeom prst="rect">
            <a:avLst/>
          </a:prstGeom>
        </p:spPr>
      </p:pic>
    </p:spTree>
    <p:extLst>
      <p:ext uri="{BB962C8B-B14F-4D97-AF65-F5344CB8AC3E}">
        <p14:creationId xmlns:p14="http://schemas.microsoft.com/office/powerpoint/2010/main" val="18508037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53040" y="175269"/>
            <a:ext cx="8098147"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Mitigation</a:t>
            </a:r>
            <a:endParaRPr lang="en-IN" sz="3600" b="1" spc="300" dirty="0">
              <a:ln w="0"/>
              <a:solidFill>
                <a:srgbClr val="0070C0"/>
              </a:solidFill>
              <a:effectLst>
                <a:reflection blurRad="6350" stA="53000" endA="300" endPos="35500" dir="5400000" sy="-90000" algn="bl" rotWithShape="0"/>
              </a:effectLst>
            </a:endParaRPr>
          </a:p>
        </p:txBody>
      </p:sp>
      <p:sp>
        <p:nvSpPr>
          <p:cNvPr id="6" name="Rectangle 5"/>
          <p:cNvSpPr/>
          <p:nvPr/>
        </p:nvSpPr>
        <p:spPr>
          <a:xfrm>
            <a:off x="947336" y="998959"/>
            <a:ext cx="7188136" cy="5493812"/>
          </a:xfrm>
          <a:prstGeom prst="rect">
            <a:avLst/>
          </a:prstGeom>
        </p:spPr>
        <p:txBody>
          <a:bodyPr wrap="square">
            <a:spAutoFit/>
          </a:bodyPr>
          <a:lstStyle/>
          <a:p>
            <a:pPr>
              <a:lnSpc>
                <a:spcPct val="150000"/>
              </a:lnSpc>
            </a:pPr>
            <a:r>
              <a:rPr lang="en-US" b="1" i="0" spc="300" dirty="0" smtClean="0">
                <a:solidFill>
                  <a:srgbClr val="374151"/>
                </a:solidFill>
                <a:effectLst/>
              </a:rPr>
              <a:t>Email Security Measures:</a:t>
            </a:r>
            <a:r>
              <a:rPr lang="en-US" b="0" i="0" spc="300" dirty="0" smtClean="0">
                <a:solidFill>
                  <a:srgbClr val="374151"/>
                </a:solidFill>
                <a:effectLst/>
              </a:rPr>
              <a:t> Deploying email security solutions to detect and block phishing emails, which are the primary delivery method for Trojans like Emotet.</a:t>
            </a:r>
          </a:p>
          <a:p>
            <a:pPr>
              <a:lnSpc>
                <a:spcPct val="150000"/>
              </a:lnSpc>
            </a:pPr>
            <a:endParaRPr lang="en-US" b="0" i="0" spc="300" dirty="0" smtClean="0">
              <a:solidFill>
                <a:srgbClr val="374151"/>
              </a:solidFill>
              <a:effectLst/>
            </a:endParaRPr>
          </a:p>
          <a:p>
            <a:pPr>
              <a:lnSpc>
                <a:spcPct val="150000"/>
              </a:lnSpc>
            </a:pPr>
            <a:r>
              <a:rPr lang="en-US" b="1" i="0" spc="300" dirty="0" smtClean="0">
                <a:solidFill>
                  <a:srgbClr val="374151"/>
                </a:solidFill>
                <a:effectLst/>
              </a:rPr>
              <a:t>Endpoint Protection:</a:t>
            </a:r>
            <a:r>
              <a:rPr lang="en-US" b="0" i="0" spc="300" dirty="0" smtClean="0">
                <a:solidFill>
                  <a:srgbClr val="374151"/>
                </a:solidFill>
                <a:effectLst/>
              </a:rPr>
              <a:t> Implementing robust antivirus and antimalware solutions on endpoints to detect and remove Trojan infections.</a:t>
            </a:r>
          </a:p>
          <a:p>
            <a:pPr>
              <a:lnSpc>
                <a:spcPct val="150000"/>
              </a:lnSpc>
            </a:pPr>
            <a:endParaRPr lang="en-US" b="0" i="0" spc="300" dirty="0" smtClean="0">
              <a:solidFill>
                <a:srgbClr val="374151"/>
              </a:solidFill>
              <a:effectLst/>
            </a:endParaRPr>
          </a:p>
          <a:p>
            <a:pPr>
              <a:lnSpc>
                <a:spcPct val="150000"/>
              </a:lnSpc>
            </a:pPr>
            <a:r>
              <a:rPr lang="en-US" b="1" i="0" spc="300" dirty="0" smtClean="0">
                <a:solidFill>
                  <a:srgbClr val="374151"/>
                </a:solidFill>
                <a:effectLst/>
              </a:rPr>
              <a:t>User Education:</a:t>
            </a:r>
            <a:r>
              <a:rPr lang="en-US" b="0" i="0" spc="300" dirty="0" smtClean="0">
                <a:solidFill>
                  <a:srgbClr val="374151"/>
                </a:solidFill>
                <a:effectLst/>
              </a:rPr>
              <a:t> Conducting cybersecurity awareness training to educate users about the dangers of opening attachments or clicking on links in unsolicited emails.</a:t>
            </a:r>
            <a:endParaRPr lang="en-US" b="0" i="0" spc="300" dirty="0">
              <a:solidFill>
                <a:srgbClr val="374151"/>
              </a:solidFill>
              <a:effectLst/>
            </a:endParaRPr>
          </a:p>
        </p:txBody>
      </p:sp>
      <p:pic>
        <p:nvPicPr>
          <p:cNvPr id="25602" name="Picture 2" descr="What is email security? | Prot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1320" y="2460810"/>
            <a:ext cx="3304425" cy="257010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2046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540" y="0"/>
            <a:ext cx="8098147"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Key Takeaways</a:t>
            </a:r>
            <a:endParaRPr lang="en-IN" sz="3600" b="1" spc="300" dirty="0">
              <a:ln w="0"/>
              <a:solidFill>
                <a:srgbClr val="0070C0"/>
              </a:solidFill>
              <a:effectLst>
                <a:reflection blurRad="6350" stA="53000" endA="300" endPos="35500" dir="5400000" sy="-90000" algn="bl" rotWithShape="0"/>
              </a:effectLst>
            </a:endParaRPr>
          </a:p>
        </p:txBody>
      </p:sp>
      <p:sp>
        <p:nvSpPr>
          <p:cNvPr id="5" name="Rectangle 4"/>
          <p:cNvSpPr/>
          <p:nvPr/>
        </p:nvSpPr>
        <p:spPr>
          <a:xfrm>
            <a:off x="800756" y="740917"/>
            <a:ext cx="10763713" cy="590931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0" spc="300" dirty="0" smtClean="0">
                <a:solidFill>
                  <a:srgbClr val="374151"/>
                </a:solidFill>
                <a:effectLst/>
              </a:rPr>
              <a:t>Deceptive Delivery:</a:t>
            </a:r>
            <a:r>
              <a:rPr lang="en-US" b="0" i="0" spc="300" dirty="0" smtClean="0">
                <a:solidFill>
                  <a:srgbClr val="374151"/>
                </a:solidFill>
                <a:effectLst/>
              </a:rPr>
              <a:t> Emotet, like many Trojans, relied on deceptive tactics to infiltrate systems, often disguising itself in seemingly innocuous emails.</a:t>
            </a:r>
          </a:p>
          <a:p>
            <a:pPr marL="285750" indent="-285750">
              <a:lnSpc>
                <a:spcPct val="150000"/>
              </a:lnSpc>
              <a:buFont typeface="Arial" panose="020B0604020202020204" pitchFamily="34" charset="0"/>
              <a:buChar char="•"/>
            </a:pPr>
            <a:endParaRPr lang="en-US" b="0" i="0" spc="300" dirty="0" smtClean="0">
              <a:solidFill>
                <a:srgbClr val="374151"/>
              </a:solidFill>
              <a:effectLst/>
            </a:endParaRPr>
          </a:p>
          <a:p>
            <a:pPr marL="285750" indent="-285750">
              <a:lnSpc>
                <a:spcPct val="150000"/>
              </a:lnSpc>
              <a:buFont typeface="Arial" panose="020B0604020202020204" pitchFamily="34" charset="0"/>
              <a:buChar char="•"/>
            </a:pPr>
            <a:r>
              <a:rPr lang="en-US" b="1" i="0" spc="300" dirty="0" smtClean="0">
                <a:solidFill>
                  <a:srgbClr val="374151"/>
                </a:solidFill>
                <a:effectLst/>
              </a:rPr>
              <a:t>Adaptability:</a:t>
            </a:r>
            <a:r>
              <a:rPr lang="en-US" b="0" i="0" spc="300" dirty="0" smtClean="0">
                <a:solidFill>
                  <a:srgbClr val="374151"/>
                </a:solidFill>
                <a:effectLst/>
              </a:rPr>
              <a:t> The modular design of Emotet allowed it to adapt its functionality, making it a versatile and persistent threat.</a:t>
            </a:r>
          </a:p>
          <a:p>
            <a:pPr marL="285750" indent="-285750">
              <a:lnSpc>
                <a:spcPct val="150000"/>
              </a:lnSpc>
              <a:buFont typeface="Arial" panose="020B0604020202020204" pitchFamily="34" charset="0"/>
              <a:buChar char="•"/>
            </a:pPr>
            <a:endParaRPr lang="en-US" b="0" i="0" spc="300" dirty="0" smtClean="0">
              <a:solidFill>
                <a:srgbClr val="374151"/>
              </a:solidFill>
              <a:effectLst/>
            </a:endParaRPr>
          </a:p>
          <a:p>
            <a:pPr marL="285750" indent="-285750">
              <a:lnSpc>
                <a:spcPct val="150000"/>
              </a:lnSpc>
              <a:buFont typeface="Arial" panose="020B0604020202020204" pitchFamily="34" charset="0"/>
              <a:buChar char="•"/>
            </a:pPr>
            <a:r>
              <a:rPr lang="en-US" b="1" i="0" spc="300" dirty="0" smtClean="0">
                <a:solidFill>
                  <a:srgbClr val="374151"/>
                </a:solidFill>
                <a:effectLst/>
              </a:rPr>
              <a:t>Collaborative Threat:</a:t>
            </a:r>
            <a:r>
              <a:rPr lang="en-US" b="0" i="0" spc="300" dirty="0" smtClean="0">
                <a:solidFill>
                  <a:srgbClr val="374151"/>
                </a:solidFill>
                <a:effectLst/>
              </a:rPr>
              <a:t> Emotet demonstrated the collaborative nature of cyber threats, as it was often used to deliver other types of malware, emphasizing the interconnectedness of various cyber threats.</a:t>
            </a:r>
          </a:p>
          <a:p>
            <a:pPr marL="285750" indent="-285750">
              <a:lnSpc>
                <a:spcPct val="150000"/>
              </a:lnSpc>
              <a:buFont typeface="Arial" panose="020B0604020202020204" pitchFamily="34" charset="0"/>
              <a:buChar char="•"/>
            </a:pPr>
            <a:endParaRPr lang="en-US" b="0" i="0" spc="300" dirty="0" smtClean="0">
              <a:solidFill>
                <a:srgbClr val="374151"/>
              </a:solidFill>
              <a:effectLst/>
            </a:endParaRPr>
          </a:p>
          <a:p>
            <a:pPr marL="285750" indent="-285750">
              <a:lnSpc>
                <a:spcPct val="150000"/>
              </a:lnSpc>
              <a:buFont typeface="Arial" panose="020B0604020202020204" pitchFamily="34" charset="0"/>
              <a:buChar char="•"/>
            </a:pPr>
            <a:r>
              <a:rPr lang="en-US" b="0" i="0" spc="300" dirty="0" smtClean="0">
                <a:solidFill>
                  <a:srgbClr val="374151"/>
                </a:solidFill>
                <a:effectLst/>
              </a:rPr>
              <a:t>The Emotet Trojan serves as a pertinent example of the dangers posed by Trojans in the cyber landscape and underscores the importance of proactive cybersecurity measures to prevent their infiltration and subsequent malicious activities.</a:t>
            </a:r>
            <a:endParaRPr lang="en-US" b="0" i="0" spc="300" dirty="0">
              <a:solidFill>
                <a:srgbClr val="374151"/>
              </a:solidFill>
              <a:effectLst/>
            </a:endParaRPr>
          </a:p>
        </p:txBody>
      </p:sp>
    </p:spTree>
    <p:extLst>
      <p:ext uri="{BB962C8B-B14F-4D97-AF65-F5344CB8AC3E}">
        <p14:creationId xmlns:p14="http://schemas.microsoft.com/office/powerpoint/2010/main" val="3315146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Simple Style Year-end Summary Google Slides Theme And Powerpoint Template -  Slidesdo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677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A5A5"/>
        </a:solidFill>
        <a:effectLst/>
      </p:bgPr>
    </p:bg>
    <p:spTree>
      <p:nvGrpSpPr>
        <p:cNvPr id="1" name=""/>
        <p:cNvGrpSpPr/>
        <p:nvPr/>
      </p:nvGrpSpPr>
      <p:grpSpPr>
        <a:xfrm>
          <a:off x="0" y="0"/>
          <a:ext cx="0" cy="0"/>
          <a:chOff x="0" y="0"/>
          <a:chExt cx="0" cy="0"/>
        </a:xfrm>
      </p:grpSpPr>
      <p:pic>
        <p:nvPicPr>
          <p:cNvPr id="1026" name="Picture 2" descr="5 Types of Malware and How to Identify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428" y="170481"/>
            <a:ext cx="6116436" cy="61164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52351" y="1813301"/>
            <a:ext cx="2572719" cy="1200329"/>
          </a:xfrm>
          <a:prstGeom prst="rect">
            <a:avLst/>
          </a:prstGeom>
          <a:noFill/>
        </p:spPr>
        <p:txBody>
          <a:bodyPr wrap="square" rtlCol="0">
            <a:spAutoFit/>
          </a:bodyPr>
          <a:lstStyle/>
          <a:p>
            <a:r>
              <a:rPr lang="en-US" sz="7200" b="1" dirty="0" smtClean="0">
                <a:solidFill>
                  <a:schemeClr val="bg1"/>
                </a:solidFill>
              </a:rPr>
              <a:t>VIRUS</a:t>
            </a:r>
            <a:endParaRPr lang="en-IN" sz="7200" b="1" dirty="0">
              <a:solidFill>
                <a:schemeClr val="bg1"/>
              </a:solidFill>
            </a:endParaRPr>
          </a:p>
        </p:txBody>
      </p:sp>
    </p:spTree>
    <p:extLst>
      <p:ext uri="{BB962C8B-B14F-4D97-AF65-F5344CB8AC3E}">
        <p14:creationId xmlns:p14="http://schemas.microsoft.com/office/powerpoint/2010/main" val="6104206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5314" y="1720585"/>
            <a:ext cx="7193281" cy="1200329"/>
          </a:xfrm>
          <a:prstGeom prst="rect">
            <a:avLst/>
          </a:prstGeom>
        </p:spPr>
        <p:txBody>
          <a:bodyPr wrap="square">
            <a:spAutoFit/>
          </a:bodyPr>
          <a:lstStyle/>
          <a:p>
            <a:r>
              <a:rPr lang="en-US" b="0" i="0" spc="300" dirty="0" smtClean="0">
                <a:solidFill>
                  <a:srgbClr val="374151"/>
                </a:solidFill>
                <a:effectLst/>
              </a:rPr>
              <a:t>In cybersecurity, a virus is a type of malicious software that attaches itself to </a:t>
            </a:r>
            <a:r>
              <a:rPr lang="en-US" b="0" i="0" spc="300" dirty="0" smtClean="0">
                <a:solidFill>
                  <a:srgbClr val="374151"/>
                </a:solidFill>
                <a:effectLst/>
                <a:cs typeface="Calibri" panose="020F0502020204030204" pitchFamily="34" charset="0"/>
              </a:rPr>
              <a:t>legitimate</a:t>
            </a:r>
            <a:r>
              <a:rPr lang="en-US" b="0" i="0" spc="300" dirty="0" smtClean="0">
                <a:solidFill>
                  <a:srgbClr val="374151"/>
                </a:solidFill>
                <a:effectLst/>
              </a:rPr>
              <a:t> programs or files and spreads when these programs or files are executed.</a:t>
            </a:r>
            <a:endParaRPr lang="en-IN" spc="300" dirty="0"/>
          </a:p>
        </p:txBody>
      </p:sp>
      <p:sp>
        <p:nvSpPr>
          <p:cNvPr id="5" name="Rectangle 4"/>
          <p:cNvSpPr/>
          <p:nvPr/>
        </p:nvSpPr>
        <p:spPr>
          <a:xfrm>
            <a:off x="905315" y="3141422"/>
            <a:ext cx="6827520" cy="1200329"/>
          </a:xfrm>
          <a:prstGeom prst="rect">
            <a:avLst/>
          </a:prstGeom>
        </p:spPr>
        <p:txBody>
          <a:bodyPr wrap="square">
            <a:spAutoFit/>
          </a:bodyPr>
          <a:lstStyle/>
          <a:p>
            <a:r>
              <a:rPr lang="en-US" b="0" i="0" spc="300" dirty="0" smtClean="0">
                <a:solidFill>
                  <a:srgbClr val="374151"/>
                </a:solidFill>
                <a:effectLst/>
              </a:rPr>
              <a:t>Viruses can cause damage to the infected system by corrupting or deleting files, stealing sensitive information, and even rendering the system inoperable.</a:t>
            </a:r>
            <a:endParaRPr lang="en-IN" spc="300" dirty="0"/>
          </a:p>
        </p:txBody>
      </p:sp>
      <p:sp>
        <p:nvSpPr>
          <p:cNvPr id="6" name="Rectangle 5"/>
          <p:cNvSpPr/>
          <p:nvPr/>
        </p:nvSpPr>
        <p:spPr>
          <a:xfrm>
            <a:off x="905315" y="4562259"/>
            <a:ext cx="6475828" cy="646331"/>
          </a:xfrm>
          <a:prstGeom prst="rect">
            <a:avLst/>
          </a:prstGeom>
        </p:spPr>
        <p:txBody>
          <a:bodyPr wrap="square">
            <a:spAutoFit/>
          </a:bodyPr>
          <a:lstStyle/>
          <a:p>
            <a:r>
              <a:rPr lang="en-US" b="0" i="0" spc="300" dirty="0" smtClean="0">
                <a:solidFill>
                  <a:srgbClr val="374151"/>
                </a:solidFill>
                <a:effectLst/>
                <a:latin typeface="Calibri" panose="020F0502020204030204" pitchFamily="34" charset="0"/>
                <a:cs typeface="Calibri" panose="020F0502020204030204" pitchFamily="34" charset="0"/>
              </a:rPr>
              <a:t>They often rely on human action to spread, such as the inadvertent sharing of infected files.</a:t>
            </a:r>
            <a:endParaRPr lang="en-IN" spc="300" dirty="0">
              <a:latin typeface="Calibri" panose="020F0502020204030204" pitchFamily="34" charset="0"/>
              <a:cs typeface="Calibri" panose="020F0502020204030204" pitchFamily="34" charset="0"/>
            </a:endParaRPr>
          </a:p>
        </p:txBody>
      </p:sp>
      <p:sp>
        <p:nvSpPr>
          <p:cNvPr id="8" name="Rectangle 7"/>
          <p:cNvSpPr/>
          <p:nvPr/>
        </p:nvSpPr>
        <p:spPr>
          <a:xfrm>
            <a:off x="1615617" y="252573"/>
            <a:ext cx="8381701" cy="646331"/>
          </a:xfrm>
          <a:prstGeom prst="rect">
            <a:avLst/>
          </a:prstGeom>
          <a:noFill/>
        </p:spPr>
        <p:txBody>
          <a:bodyPr wrap="square" lIns="91440" tIns="45720" rIns="91440" bIns="45720">
            <a:spAutoFit/>
          </a:bodyPr>
          <a:lstStyle/>
          <a:p>
            <a:pPr algn="ctr"/>
            <a:r>
              <a:rPr lang="en-IN" sz="3600" b="1" spc="300" dirty="0" smtClean="0">
                <a:ln w="0"/>
                <a:solidFill>
                  <a:srgbClr val="0070C0"/>
                </a:solidFill>
                <a:effectLst>
                  <a:reflection blurRad="6350" stA="53000" endA="300" endPos="35500" dir="5400000" sy="-90000" algn="bl" rotWithShape="0"/>
                </a:effectLst>
              </a:rPr>
              <a:t>WHAT IS A VIRUS?</a:t>
            </a:r>
            <a:endParaRPr lang="en-IN" sz="3600" b="1" spc="300" dirty="0">
              <a:ln w="0"/>
              <a:solidFill>
                <a:srgbClr val="0070C0"/>
              </a:solidFill>
              <a:effectLst>
                <a:reflection blurRad="6350" stA="53000" endA="300" endPos="35500" dir="5400000" sy="-90000" algn="bl" rotWithShape="0"/>
              </a:effectLst>
            </a:endParaRPr>
          </a:p>
        </p:txBody>
      </p:sp>
      <p:pic>
        <p:nvPicPr>
          <p:cNvPr id="2056" name="Picture 8" descr="A 3D icon of a computer in critical error due to a virus attack and  cybercr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8585" y="1988343"/>
            <a:ext cx="4173415" cy="4173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442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What is a Computer Virus? How Can You Protect Yourse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5" y="1039812"/>
            <a:ext cx="10537788" cy="456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6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60016" y="914400"/>
            <a:ext cx="11231934" cy="4861321"/>
          </a:xfrm>
          <a:prstGeom prst="rect">
            <a:avLst/>
          </a:prstGeom>
        </p:spPr>
      </p:pic>
    </p:spTree>
    <p:extLst>
      <p:ext uri="{BB962C8B-B14F-4D97-AF65-F5344CB8AC3E}">
        <p14:creationId xmlns:p14="http://schemas.microsoft.com/office/powerpoint/2010/main" val="2711895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omputer Virus - What Is, Tools, Types, History, and Prev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1112"/>
            <a:ext cx="12347219" cy="416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9862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Giuliano Liguori on LinkedIn: #cybersecurity #computerviruses #techt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853077"/>
            <a:ext cx="6226224" cy="470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0974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TotalTime>
  <Words>1774</Words>
  <Application>Microsoft Office PowerPoint</Application>
  <PresentationFormat>Widescreen</PresentationFormat>
  <Paragraphs>140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Black</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20</cp:revision>
  <dcterms:created xsi:type="dcterms:W3CDTF">2024-01-23T05:16:52Z</dcterms:created>
  <dcterms:modified xsi:type="dcterms:W3CDTF">2024-01-23T20:50:11Z</dcterms:modified>
</cp:coreProperties>
</file>